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284" r:id="rId3"/>
    <p:sldId id="258" r:id="rId4"/>
    <p:sldId id="280" r:id="rId5"/>
    <p:sldId id="283" r:id="rId6"/>
    <p:sldId id="265" r:id="rId7"/>
    <p:sldId id="285" r:id="rId8"/>
    <p:sldId id="268" r:id="rId9"/>
    <p:sldId id="269" r:id="rId10"/>
    <p:sldId id="282" r:id="rId11"/>
    <p:sldId id="277" r:id="rId12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00481428051386"/>
          <c:y val="5.075052743220522E-2"/>
          <c:w val="0.82089153428573969"/>
          <c:h val="0.61937137486786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Sheet1!$L$20</c:f>
              <c:strCache>
                <c:ptCount val="1"/>
                <c:pt idx="0">
                  <c:v>Service uptake 2012/13 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dLbls>
            <c:dLbl>
              <c:idx val="0"/>
              <c:spPr>
                <a:solidFill>
                  <a:srgbClr val="00FFFF"/>
                </a:solidFill>
              </c:spPr>
              <c:txPr>
                <a:bodyPr rot="5400000" vert="horz"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00FFFF"/>
              </a:solidFill>
            </c:spPr>
            <c:txPr>
              <a:bodyPr rot="5400000" vert="horz"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Sheet1!$K$21:$K$25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Sheet1!$L$21:$L$25</c:f>
              <c:numCache>
                <c:formatCode>General</c:formatCode>
                <c:ptCount val="5"/>
                <c:pt idx="0">
                  <c:v>8439</c:v>
                </c:pt>
                <c:pt idx="1">
                  <c:v>6892</c:v>
                </c:pt>
                <c:pt idx="2">
                  <c:v>5461</c:v>
                </c:pt>
                <c:pt idx="3">
                  <c:v>4358</c:v>
                </c:pt>
                <c:pt idx="4">
                  <c:v>2775</c:v>
                </c:pt>
              </c:numCache>
            </c:numRef>
          </c:val>
        </c:ser>
        <c:ser>
          <c:idx val="1"/>
          <c:order val="1"/>
          <c:tx>
            <c:strRef>
              <c:f>Sheet1!$M$20</c:f>
              <c:strCache>
                <c:ptCount val="1"/>
                <c:pt idx="0">
                  <c:v>Service uptake 2013/14 </c:v>
                </c:pt>
              </c:strCache>
            </c:strRef>
          </c:tx>
          <c:spPr>
            <a:solidFill>
              <a:srgbClr val="0000FF">
                <a:lumMod val="40000"/>
                <a:lumOff val="60000"/>
              </a:srgbClr>
            </a:solidFill>
          </c:spPr>
          <c:invertIfNegative val="0"/>
          <c:dLbls>
            <c:txPr>
              <a:bodyPr rot="5400000" vert="horz"/>
              <a:lstStyle/>
              <a:p>
                <a:pPr>
                  <a:defRPr sz="1400">
                    <a:solidFill>
                      <a:schemeClr val="tx1"/>
                    </a:solidFill>
                    <a:latin typeface="+mn-l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Sheet1!$K$21:$K$25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Sheet1!$M$21:$M$25</c:f>
              <c:numCache>
                <c:formatCode>General</c:formatCode>
                <c:ptCount val="5"/>
                <c:pt idx="0">
                  <c:v>7268</c:v>
                </c:pt>
                <c:pt idx="1">
                  <c:v>5983</c:v>
                </c:pt>
                <c:pt idx="2">
                  <c:v>4601</c:v>
                </c:pt>
                <c:pt idx="3">
                  <c:v>3612</c:v>
                </c:pt>
                <c:pt idx="4">
                  <c:v>2063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778880"/>
        <c:axId val="32806016"/>
      </c:barChart>
      <c:scatterChart>
        <c:scatterStyle val="lineMarker"/>
        <c:varyColors val="0"/>
        <c:ser>
          <c:idx val="2"/>
          <c:order val="2"/>
          <c:tx>
            <c:strRef>
              <c:f>Sheet1!$N$20</c:f>
              <c:strCache>
                <c:ptCount val="1"/>
                <c:pt idx="0">
                  <c:v>Estimated proportion of smokers within each deprivation quinitle acessing services 2012/13 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14"/>
            <c:spPr>
              <a:solidFill>
                <a:srgbClr val="0000FF"/>
              </a:solidFill>
            </c:spPr>
          </c:marker>
          <c:xVal>
            <c:numRef>
              <c:f>Sheet1!$K$21:$K$25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Sheet1!$N$21:$N$25</c:f>
              <c:numCache>
                <c:formatCode>0.0</c:formatCode>
                <c:ptCount val="5"/>
                <c:pt idx="0">
                  <c:v>8.6</c:v>
                </c:pt>
                <c:pt idx="1">
                  <c:v>8.6995388562782416</c:v>
                </c:pt>
                <c:pt idx="2">
                  <c:v>7.7854617016872254</c:v>
                </c:pt>
                <c:pt idx="3">
                  <c:v>7.692899725399843</c:v>
                </c:pt>
                <c:pt idx="4">
                  <c:v>8.2906699936901287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Sheet1!$O$20</c:f>
              <c:strCache>
                <c:ptCount val="1"/>
                <c:pt idx="0">
                  <c:v>Estimated proportion of smokers within each deprivation quinitle acessing services 2013/14 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3"/>
            <c:spPr>
              <a:solidFill>
                <a:srgbClr val="FF0000"/>
              </a:solidFill>
            </c:spPr>
          </c:marker>
          <c:xVal>
            <c:numRef>
              <c:f>Sheet1!$K$21:$K$25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xVal>
          <c:yVal>
            <c:numRef>
              <c:f>Sheet1!$O$21:$O$25</c:f>
              <c:numCache>
                <c:formatCode>0.0</c:formatCode>
                <c:ptCount val="5"/>
                <c:pt idx="0">
                  <c:v>8</c:v>
                </c:pt>
                <c:pt idx="1">
                  <c:v>7.536393993558228</c:v>
                </c:pt>
                <c:pt idx="2">
                  <c:v>7.5114443000528954</c:v>
                </c:pt>
                <c:pt idx="3">
                  <c:v>7.0949583171198869</c:v>
                </c:pt>
                <c:pt idx="4">
                  <c:v>6.1337472051757755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830208"/>
        <c:axId val="32807936"/>
      </c:scatterChart>
      <c:catAx>
        <c:axId val="32778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100">
                    <a:latin typeface="Arial" panose="020B0604020202020204" pitchFamily="34" charset="0"/>
                    <a:cs typeface="Arial" panose="020B0604020202020204" pitchFamily="34" charset="0"/>
                  </a:rPr>
                  <a:t>Deprivation</a:t>
                </a:r>
                <a:r>
                  <a:rPr lang="en-US" sz="11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quinitle (1 most deprived , 5 least deprived) </a:t>
                </a:r>
                <a:r>
                  <a:rPr lang="en-US" sz="11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2806016"/>
        <c:crosses val="autoZero"/>
        <c:auto val="1"/>
        <c:lblAlgn val="ctr"/>
        <c:lblOffset val="100"/>
        <c:noMultiLvlLbl val="0"/>
      </c:catAx>
      <c:valAx>
        <c:axId val="328060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Service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uptake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c:rich>
          </c:tx>
          <c:layout>
            <c:manualLayout>
              <c:xMode val="edge"/>
              <c:yMode val="edge"/>
              <c:x val="8.3334291242791736E-3"/>
              <c:y val="0.21882705448924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2778880"/>
        <c:crosses val="autoZero"/>
        <c:crossBetween val="between"/>
      </c:valAx>
      <c:valAx>
        <c:axId val="32807936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2830208"/>
        <c:crosses val="max"/>
        <c:crossBetween val="midCat"/>
      </c:valAx>
      <c:valAx>
        <c:axId val="32830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8079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2.1228806253232944E-2"/>
          <c:y val="0.80908607217511896"/>
          <c:w val="0.97649313619970168"/>
          <c:h val="0.18329095655439759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35A5B-5911-4338-8665-066A76271102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9FBD3-8B62-41DD-9B7B-3F52275EC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719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B909F-795A-4478-91A5-8FCA1E842ECE}" type="datetimeFigureOut">
              <a:rPr lang="en-GB" smtClean="0"/>
              <a:t>22/06/2015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CF01F-4C2C-4B19-B28A-4A9349896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75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728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083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438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15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7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59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31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prstClr val="white"/>
              </a:buClr>
            </a:pPr>
            <a:fld id="{4979FCB2-1368-4D6E-A0E1-77E8C3604D0F}" type="slidenum">
              <a:rPr lang="en-US" alt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>
                  <a:prstClr val="white"/>
                </a:buClr>
              </a:pPr>
              <a:t>1</a:t>
            </a:fld>
            <a:endParaRPr lang="en-US" alt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xfrm>
            <a:off x="227640" y="4379664"/>
            <a:ext cx="6313822" cy="52540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smtClean="0"/>
              <a:t>Half of all regular cigarette smokers will eventually be killed by their habit</a:t>
            </a:r>
          </a:p>
          <a:p>
            <a:r>
              <a:rPr lang="en-GB" altLang="en-US" b="1" smtClean="0"/>
              <a:t>Each cigarette smoked shortens the smokers life span by 5 minutes –</a:t>
            </a:r>
          </a:p>
          <a:p>
            <a:r>
              <a:rPr lang="en-GB" altLang="en-US" b="1" smtClean="0"/>
              <a:t> on average the smokers life by 10-15 years</a:t>
            </a:r>
          </a:p>
          <a:p>
            <a:endParaRPr lang="en-GB" altLang="en-US" smtClean="0"/>
          </a:p>
          <a:p>
            <a:r>
              <a:rPr lang="en-GB" altLang="en-US" b="1" smtClean="0"/>
              <a:t>Since 1983, male smoking prevalence has declined from 39% to 24% </a:t>
            </a:r>
          </a:p>
          <a:p>
            <a:r>
              <a:rPr lang="en-GB" altLang="en-US" b="1" smtClean="0"/>
              <a:t>Female smoking prevalence has fallen from 29% to 24% over the same period</a:t>
            </a:r>
          </a:p>
          <a:p>
            <a:r>
              <a:rPr lang="en-GB" altLang="en-US" b="1" smtClean="0"/>
              <a:t>Smoking prevalence was higher in 2009/10 among adults living in the most </a:t>
            </a:r>
          </a:p>
          <a:p>
            <a:r>
              <a:rPr lang="en-GB" altLang="en-US" b="1" smtClean="0"/>
              <a:t>deprived areas(41%) compared to adults living in the least deprived areas (13%) </a:t>
            </a:r>
          </a:p>
          <a:p>
            <a:endParaRPr lang="en-GB" altLang="en-US" u="sng" smtClean="0"/>
          </a:p>
          <a:p>
            <a:r>
              <a:rPr lang="en-GB" altLang="en-US" u="sng" smtClean="0"/>
              <a:t>Prevalence</a:t>
            </a:r>
            <a:endParaRPr lang="en-US" altLang="en-US" smtClean="0"/>
          </a:p>
          <a:p>
            <a:r>
              <a:rPr lang="en-GB" altLang="en-US" smtClean="0"/>
              <a:t>Based on information at 2009/10, 22% of the Southern LCG population (aged 16+) smoked</a:t>
            </a:r>
          </a:p>
          <a:p>
            <a:r>
              <a:rPr lang="en-GB" altLang="en-US" smtClean="0"/>
              <a:t> cigarettes (West = 27%, Belfast and North = 24%, South East = 23% and NI = 24%). </a:t>
            </a:r>
          </a:p>
          <a:p>
            <a:pPr eaLnBrk="1" hangingPunct="1">
              <a:buFontTx/>
              <a:buChar char="•"/>
            </a:pPr>
            <a:r>
              <a:rPr lang="en-GB" altLang="en-US" i="1" smtClean="0"/>
              <a:t>Source: NISRA (Central Survey Unit), Continuous Household Survey 2009/10</a:t>
            </a:r>
            <a:r>
              <a:rPr lang="en-GB" altLang="en-US" smtClean="0"/>
              <a:t>Heart Disease</a:t>
            </a:r>
          </a:p>
          <a:p>
            <a:r>
              <a:rPr lang="en-US" altLang="en-US" smtClean="0"/>
              <a:t>USA          20%         (2007)</a:t>
            </a:r>
          </a:p>
          <a:p>
            <a:r>
              <a:rPr lang="en-US" altLang="en-US" smtClean="0"/>
              <a:t>Australia  18%         (2004)</a:t>
            </a:r>
          </a:p>
          <a:p>
            <a:r>
              <a:rPr lang="en-US" altLang="en-US" smtClean="0"/>
              <a:t>Canada     19%         (2005)</a:t>
            </a:r>
          </a:p>
          <a:p>
            <a:endParaRPr lang="en-US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r>
              <a:rPr lang="en-GB" altLang="en-US" smtClean="0"/>
              <a:t> </a:t>
            </a: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728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083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438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15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7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59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31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prstClr val="white"/>
              </a:buClr>
            </a:pPr>
            <a:fld id="{23006FAB-82D8-4049-8C65-B95FAA7E18BA}" type="slidenum">
              <a:rPr lang="en-US" alt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>
                  <a:prstClr val="white"/>
                </a:buClr>
              </a:pPr>
              <a:t>3</a:t>
            </a:fld>
            <a:endParaRPr lang="en-US" alt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LES across NI since 2013/14 - 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1668" indent="-2881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7279" indent="-2301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0834" indent="-2301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4389" indent="-23016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7944" indent="-2301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11499" indent="-2301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75054" indent="-2301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38609" indent="-2301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6EF3B8B-302A-47E6-95F1-B9929EE1B0F6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defRPr/>
              </a:pPr>
              <a:t>4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C32F68C-56A0-44F5-8341-9905661927B5}" type="slidenum">
              <a:rPr lang="en-US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altLang="en-US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2475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728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083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4388" indent="-2301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15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987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59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31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prstClr val="white"/>
              </a:buClr>
            </a:pPr>
            <a:fld id="{9AC6FF94-C2C2-4492-8494-9F0A9E0C5835}" type="slidenum">
              <a:rPr lang="en-US" alt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>
                  <a:prstClr val="white"/>
                </a:buClr>
              </a:pPr>
              <a:t>11</a:t>
            </a:fld>
            <a:endParaRPr lang="en-US" alt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9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7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9055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36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94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918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962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39624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7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87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2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48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539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curves-blue-white bkg_size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62400"/>
            <a:ext cx="139382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8077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Line 17"/>
          <p:cNvSpPr>
            <a:spLocks noChangeShapeType="1"/>
          </p:cNvSpPr>
          <p:nvPr userDrawn="1"/>
        </p:nvSpPr>
        <p:spPr bwMode="auto">
          <a:xfrm>
            <a:off x="0" y="1219200"/>
            <a:ext cx="9144000" cy="1588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</a:pPr>
            <a:endParaRPr lang="en-GB" sz="4000">
              <a:solidFill>
                <a:srgbClr val="000000"/>
              </a:solidFill>
            </a:endParaRPr>
          </a:p>
        </p:txBody>
      </p:sp>
      <p:sp>
        <p:nvSpPr>
          <p:cNvPr id="1029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1030" name="Picture 29" descr="PHA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67400"/>
            <a:ext cx="25908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30" descr="PHAstraplin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334125"/>
            <a:ext cx="35052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1393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B5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A8CA"/>
        </a:buClr>
        <a:buSzPct val="65000"/>
        <a:buFont typeface="Wingdings" pitchFamily="2" charset="2"/>
        <a:defRPr sz="30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4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bg2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bg2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2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2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2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2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rry.bleakney@hscni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nt2stop.inf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97-2003_Worksheet2.xls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412875"/>
            <a:ext cx="8077200" cy="2014538"/>
          </a:xfrm>
        </p:spPr>
        <p:txBody>
          <a:bodyPr/>
          <a:lstStyle/>
          <a:p>
            <a:pPr algn="ctr" eaLnBrk="1" hangingPunct="1"/>
            <a:r>
              <a:rPr lang="en-US" altLang="en-US" sz="4400" dirty="0" smtClean="0"/>
              <a:t/>
            </a:r>
            <a:br>
              <a:rPr lang="en-US" altLang="en-US" sz="4400" dirty="0" smtClean="0"/>
            </a:br>
            <a:r>
              <a:rPr lang="en-US" altLang="en-US" sz="4200" dirty="0" smtClean="0"/>
              <a:t>Stop Smoking Services - an</a:t>
            </a:r>
            <a:br>
              <a:rPr lang="en-US" altLang="en-US" sz="4200" dirty="0" smtClean="0"/>
            </a:br>
            <a:r>
              <a:rPr lang="en-US" altLang="en-US" sz="4200" dirty="0" smtClean="0"/>
              <a:t>effective tool for making life better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000" dirty="0" smtClean="0"/>
              <a:t>Public Health Annual Conference</a:t>
            </a:r>
            <a:br>
              <a:rPr lang="en-US" altLang="en-US" sz="2000" dirty="0" smtClean="0"/>
            </a:br>
            <a:r>
              <a:rPr lang="en-US" altLang="en-US" sz="2000" dirty="0" smtClean="0"/>
              <a:t>Belfast</a:t>
            </a:r>
            <a:br>
              <a:rPr lang="en-US" altLang="en-US" sz="2000" dirty="0" smtClean="0"/>
            </a:br>
            <a:r>
              <a:rPr lang="en-US" altLang="en-US" sz="2000" dirty="0" smtClean="0"/>
              <a:t>10</a:t>
            </a:r>
            <a:r>
              <a:rPr lang="en-US" altLang="en-US" sz="2000" baseline="30000" dirty="0" smtClean="0"/>
              <a:t>th</a:t>
            </a:r>
            <a:r>
              <a:rPr lang="en-US" altLang="en-US" sz="2000" dirty="0" smtClean="0"/>
              <a:t> June 2015</a:t>
            </a:r>
            <a:br>
              <a:rPr lang="en-US" altLang="en-US" sz="20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3789040"/>
            <a:ext cx="8148836" cy="3083248"/>
          </a:xfrm>
        </p:spPr>
        <p:txBody>
          <a:bodyPr/>
          <a:lstStyle/>
          <a:p>
            <a:pPr algn="ctr"/>
            <a:endParaRPr lang="en-GB" altLang="en-US" sz="1800" b="1" dirty="0" smtClean="0"/>
          </a:p>
          <a:p>
            <a:pPr algn="ctr"/>
            <a:r>
              <a:rPr lang="en-GB" altLang="en-US" sz="1800" b="1" dirty="0" smtClean="0"/>
              <a:t>Gerry Bleakney - PHA Strategic Lead for Tobacco Control</a:t>
            </a:r>
          </a:p>
          <a:p>
            <a:pPr algn="ctr"/>
            <a:r>
              <a:rPr lang="en-GB" alt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gerry.bleakney@hscni.net</a:t>
            </a:r>
            <a:endParaRPr lang="en-GB" altLang="en-US" sz="1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altLang="en-US" sz="1800" b="1" dirty="0" smtClean="0"/>
              <a:t>Gillian Gilmore – Health Intelligence Manager </a:t>
            </a:r>
          </a:p>
          <a:p>
            <a:pPr algn="ctr"/>
            <a:r>
              <a:rPr lang="en-GB" altLang="en-US" sz="1800" b="1" u="sng" dirty="0" smtClean="0">
                <a:solidFill>
                  <a:srgbClr val="FF0000"/>
                </a:solidFill>
              </a:rPr>
              <a:t>gillian.gilmore@hscni.net</a:t>
            </a:r>
          </a:p>
          <a:p>
            <a:pPr algn="ctr"/>
            <a:endParaRPr lang="en-GB" altLang="en-US" sz="1800" b="1" dirty="0" smtClean="0">
              <a:solidFill>
                <a:srgbClr val="00B5CC"/>
              </a:solidFill>
            </a:endParaRPr>
          </a:p>
          <a:p>
            <a:pPr algn="ctr"/>
            <a:endParaRPr lang="en-GB" altLang="en-US" sz="1800" b="1" dirty="0" smtClean="0">
              <a:solidFill>
                <a:srgbClr val="00B5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8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93224" cy="1287016"/>
          </a:xfrm>
        </p:spPr>
        <p:txBody>
          <a:bodyPr/>
          <a:lstStyle/>
          <a:p>
            <a:pPr algn="ctr"/>
            <a:r>
              <a:rPr lang="en-GB" altLang="en-US" sz="2400" dirty="0" smtClean="0"/>
              <a:t>Effectiveness </a:t>
            </a:r>
            <a:r>
              <a:rPr lang="en-GB" altLang="en-US" sz="2400" dirty="0"/>
              <a:t>of Stop </a:t>
            </a:r>
            <a:r>
              <a:rPr lang="en-GB" altLang="en-US" sz="2400" dirty="0" smtClean="0"/>
              <a:t>Smoking </a:t>
            </a:r>
            <a:r>
              <a:rPr lang="en-GB" altLang="en-US" sz="2400" dirty="0"/>
              <a:t>Services </a:t>
            </a:r>
            <a:r>
              <a:rPr lang="en-GB" altLang="en-US" sz="2400" dirty="0" smtClean="0"/>
              <a:t>within the </a:t>
            </a:r>
            <a:br>
              <a:rPr lang="en-GB" altLang="en-US" sz="2400" dirty="0" smtClean="0"/>
            </a:br>
            <a:r>
              <a:rPr lang="en-GB" altLang="en-US" sz="2400" dirty="0" smtClean="0"/>
              <a:t>deprivation quintiles 2012/13-2013/14 </a:t>
            </a:r>
            <a:r>
              <a:rPr lang="en-GB" altLang="en-US" sz="2400" dirty="0"/>
              <a:t>(aged 16</a:t>
            </a:r>
            <a:r>
              <a:rPr lang="en-GB" altLang="en-US" sz="2400" dirty="0" smtClean="0"/>
              <a:t>+)</a:t>
            </a:r>
            <a:endParaRPr lang="en-GB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4070"/>
              </p:ext>
            </p:extLst>
          </p:nvPr>
        </p:nvGraphicFramePr>
        <p:xfrm>
          <a:off x="467545" y="1772817"/>
          <a:ext cx="8136902" cy="3695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2741"/>
                <a:gridCol w="906827"/>
                <a:gridCol w="756400"/>
                <a:gridCol w="907892"/>
                <a:gridCol w="1216215"/>
                <a:gridCol w="906827"/>
              </a:tblGrid>
              <a:tr h="376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GB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</a:rPr>
                        <a:t>1</a:t>
                      </a:r>
                      <a:endParaRPr lang="en-GB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</a:rPr>
                        <a:t>2</a:t>
                      </a:r>
                      <a:endParaRPr lang="en-GB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</a:rPr>
                        <a:t>3</a:t>
                      </a:r>
                      <a:endParaRPr lang="en-GB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</a:rPr>
                        <a:t>4</a:t>
                      </a:r>
                      <a:endParaRPr lang="en-GB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2"/>
                          </a:solidFill>
                          <a:effectLst/>
                        </a:rPr>
                        <a:t>5</a:t>
                      </a:r>
                      <a:endParaRPr lang="en-GB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2"/>
                          </a:solidFill>
                          <a:effectLst/>
                        </a:rPr>
                        <a:t>4 week quit rate 2013/14  </a:t>
                      </a:r>
                      <a:endParaRPr lang="en-GB" sz="15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57.3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58.5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58.1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62.1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58.8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6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2"/>
                          </a:solidFill>
                          <a:effectLst/>
                        </a:rPr>
                        <a:t>4 week quit rate 2012/13  </a:t>
                      </a:r>
                      <a:endParaRPr lang="en-GB" sz="15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54.7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56.5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57.7</a:t>
                      </a:r>
                      <a:endParaRPr lang="en-GB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58.5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57.8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5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2"/>
                          </a:solidFill>
                          <a:effectLst/>
                        </a:rPr>
                        <a:t>Estimated proportion of all smokers in NI quitting at 4 weeks (2013/14)</a:t>
                      </a:r>
                      <a:endParaRPr lang="en-GB" sz="15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4.6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4.4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4.4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4.4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3.6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8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2"/>
                          </a:solidFill>
                          <a:effectLst/>
                        </a:rPr>
                        <a:t>52 week quit rate (based on all) 2012/13 </a:t>
                      </a:r>
                      <a:endParaRPr lang="en-GB" sz="15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17.5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21.5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21.9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20.6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20.6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16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5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2"/>
                          </a:solidFill>
                          <a:effectLst/>
                        </a:rPr>
                        <a:t>Estimated proportion of all smokers in NI quitting at 52 weeks (2012/13)</a:t>
                      </a:r>
                      <a:endParaRPr lang="en-GB" sz="1500" dirty="0">
                        <a:solidFill>
                          <a:schemeClr val="bg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1.5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1.9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1.7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1.6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1.7</a:t>
                      </a:r>
                      <a:endParaRPr lang="en-GB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126876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/>
                </a:solidFill>
              </a:rPr>
              <a:t>			Most deprived 			Least deprived </a:t>
            </a:r>
            <a:endParaRPr lang="en-GB" dirty="0">
              <a:solidFill>
                <a:schemeClr val="bg2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004048" y="1453426"/>
            <a:ext cx="1944216" cy="0"/>
          </a:xfrm>
          <a:prstGeom prst="straightConnector1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4092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8077845" cy="4182145"/>
          </a:xfrm>
        </p:spPr>
        <p:txBody>
          <a:bodyPr/>
          <a:lstStyle/>
          <a:p>
            <a:pPr>
              <a:defRPr/>
            </a:pPr>
            <a:endParaRPr lang="en-GB" altLang="en-US" dirty="0" smtClean="0"/>
          </a:p>
          <a:p>
            <a:pPr marL="457200" indent="-457200">
              <a:buFont typeface="Wingdings" pitchFamily="2" charset="2"/>
              <a:buChar char="§"/>
              <a:defRPr/>
            </a:pPr>
            <a:endParaRPr lang="en-GB" altLang="en-US" dirty="0" smtClean="0"/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GB" altLang="en-US" dirty="0" smtClean="0"/>
              <a:t>Responsive, accessible, high quality services are effectively used by disadvantaged individuals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GB" altLang="en-US" dirty="0" smtClean="0"/>
              <a:t>Stop smoking services can help address inequalities in health and wellbeing </a:t>
            </a:r>
          </a:p>
          <a:p>
            <a:pPr marL="1638300" lvl="4" indent="0">
              <a:buNone/>
              <a:defRPr/>
            </a:pPr>
            <a:r>
              <a:rPr lang="en-GB" altLang="en-US" sz="2400" dirty="0" smtClean="0">
                <a:solidFill>
                  <a:srgbClr val="FF0000"/>
                </a:solidFill>
              </a:rPr>
              <a:t>	    www.want2stop.info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4" t="39236" r="40076" b="25104"/>
          <a:stretch>
            <a:fillRect/>
          </a:stretch>
        </p:blipFill>
        <p:spPr bwMode="auto">
          <a:xfrm>
            <a:off x="2121745" y="5950"/>
            <a:ext cx="439494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7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077200" cy="1143000"/>
          </a:xfrm>
        </p:spPr>
        <p:txBody>
          <a:bodyPr/>
          <a:lstStyle/>
          <a:p>
            <a:r>
              <a:rPr lang="en-GB" sz="5400" dirty="0" smtClean="0">
                <a:solidFill>
                  <a:srgbClr val="FF0000"/>
                </a:solidFill>
              </a:rPr>
              <a:t> 1 in 2</a:t>
            </a:r>
            <a:endParaRPr lang="en-GB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8007424" cy="3717776"/>
          </a:xfrm>
        </p:spPr>
        <p:txBody>
          <a:bodyPr/>
          <a:lstStyle/>
          <a:p>
            <a:r>
              <a:rPr lang="en-GB" sz="4400" dirty="0" smtClean="0"/>
              <a:t>	Cigarettes are the only legal product when used as intended will </a:t>
            </a:r>
            <a:r>
              <a:rPr lang="en-GB" sz="4400" dirty="0" smtClean="0">
                <a:solidFill>
                  <a:srgbClr val="FF0000"/>
                </a:solidFill>
              </a:rPr>
              <a:t>kill</a:t>
            </a:r>
            <a:r>
              <a:rPr lang="en-GB" sz="4400" dirty="0" smtClean="0"/>
              <a:t> half of its users.  Also responsible for 50% of inequalities in health.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64975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11560" y="116633"/>
            <a:ext cx="8151440" cy="1296144"/>
          </a:xfrm>
        </p:spPr>
        <p:txBody>
          <a:bodyPr/>
          <a:lstStyle/>
          <a:p>
            <a:r>
              <a:rPr lang="en-GB" altLang="en-US" sz="3200" dirty="0" smtClean="0"/>
              <a:t/>
            </a:r>
            <a:br>
              <a:rPr lang="en-GB" altLang="en-US" sz="3200" dirty="0" smtClean="0"/>
            </a:br>
            <a:r>
              <a:rPr lang="en-GB" altLang="en-US" sz="3200" dirty="0" smtClean="0"/>
              <a:t>In Northern Ireland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US" altLang="en-US" sz="2800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39552" y="1052737"/>
            <a:ext cx="8223448" cy="4509864"/>
          </a:xfrm>
        </p:spPr>
        <p:txBody>
          <a:bodyPr/>
          <a:lstStyle/>
          <a:p>
            <a:pPr marL="457200" indent="-457200">
              <a:buSzPct val="140000"/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2,300 people die prematurely from smoking related illnesses every year. </a:t>
            </a:r>
          </a:p>
          <a:p>
            <a:pPr marL="457200" indent="-457200">
              <a:buSzPct val="140000"/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22% of population smoke (319,000), 23% males 21% females – 34% of most deprived and 12% of least deprived quintile.</a:t>
            </a:r>
          </a:p>
          <a:p>
            <a:pPr marL="457200" indent="-457200">
              <a:buSzPct val="140000"/>
              <a:buFont typeface="Arial" panose="020B0604020202020204" pitchFamily="34" charset="0"/>
              <a:buChar char="•"/>
            </a:pPr>
            <a:r>
              <a:rPr lang="en-GB" altLang="en-US" sz="2800" dirty="0"/>
              <a:t>Accounts for 16% of all deaths, 6 people per </a:t>
            </a:r>
            <a:r>
              <a:rPr lang="en-GB" altLang="en-US" sz="2800" dirty="0" smtClean="0"/>
              <a:t>day</a:t>
            </a:r>
          </a:p>
          <a:p>
            <a:pPr marL="457200" indent="-457200">
              <a:buSzPct val="140000"/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Identified in the Tobacco Strategy, TYC and Making Life Better as significant issue for inequalities – around 50%</a:t>
            </a:r>
          </a:p>
        </p:txBody>
      </p:sp>
    </p:spTree>
    <p:extLst>
      <p:ext uri="{BB962C8B-B14F-4D97-AF65-F5344CB8AC3E}">
        <p14:creationId xmlns:p14="http://schemas.microsoft.com/office/powerpoint/2010/main" val="511261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8007350" cy="874712"/>
          </a:xfrm>
        </p:spPr>
        <p:txBody>
          <a:bodyPr/>
          <a:lstStyle/>
          <a:p>
            <a:r>
              <a:rPr lang="en-GB" altLang="en-US" smtClean="0"/>
              <a:t>Services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8077845" cy="396624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altLang="en-US" dirty="0" smtClean="0"/>
              <a:t>645 providers – specialist training, meet Quality Standards and use Elite System (com pharmacy/acute/primary care/community/workplaces)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altLang="en-US" dirty="0" smtClean="0"/>
              <a:t>Website – </a:t>
            </a:r>
            <a:r>
              <a:rPr lang="en-GB" altLang="en-US" dirty="0" smtClean="0">
                <a:hlinkClick r:id="rId3"/>
              </a:rPr>
              <a:t>www.want2stop.info</a:t>
            </a:r>
            <a:endParaRPr lang="en-GB" altLang="en-US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altLang="en-US" dirty="0" smtClean="0"/>
              <a:t>Quit Kit and materials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altLang="en-US" dirty="0" smtClean="0"/>
              <a:t>Facebook and SMS</a:t>
            </a:r>
          </a:p>
        </p:txBody>
      </p:sp>
    </p:spTree>
    <p:extLst>
      <p:ext uri="{BB962C8B-B14F-4D97-AF65-F5344CB8AC3E}">
        <p14:creationId xmlns:p14="http://schemas.microsoft.com/office/powerpoint/2010/main" val="156147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41994"/>
            <a:ext cx="6336704" cy="505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7361" y="260648"/>
            <a:ext cx="8077200" cy="1143000"/>
          </a:xfrm>
        </p:spPr>
        <p:txBody>
          <a:bodyPr/>
          <a:lstStyle/>
          <a:p>
            <a:r>
              <a:rPr lang="en-GB" sz="2000" dirty="0"/>
              <a:t>Number and location of Stop Smoking Service providers (</a:t>
            </a:r>
            <a:r>
              <a:rPr lang="en-GB" sz="2000" dirty="0" smtClean="0"/>
              <a:t>2013/14)</a:t>
            </a:r>
            <a:br>
              <a:rPr lang="en-GB" sz="2000" dirty="0" smtClean="0"/>
            </a:br>
            <a:r>
              <a:rPr lang="en-GB" sz="2000" dirty="0" smtClean="0"/>
              <a:t>by </a:t>
            </a:r>
            <a:r>
              <a:rPr lang="en-GB" sz="2000" dirty="0"/>
              <a:t>provider type across Northern Ireland by super output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area</a:t>
            </a:r>
            <a:r>
              <a:rPr lang="en-GB" sz="2000" dirty="0"/>
              <a:t>* multiple deprivation measure </a:t>
            </a:r>
            <a:r>
              <a:rPr lang="en-GB" sz="2000" dirty="0" smtClean="0"/>
              <a:t>(</a:t>
            </a:r>
            <a:r>
              <a:rPr lang="en-GB" sz="2000" dirty="0"/>
              <a:t>MDM)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13" y="1484784"/>
            <a:ext cx="2592288" cy="168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794790"/>
            <a:ext cx="1904675" cy="137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65712" y="5377461"/>
            <a:ext cx="567444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charset="0"/>
              <a:buChar char="•"/>
            </a:pPr>
            <a:r>
              <a:rPr lang="en-GB" sz="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Stop Smoking Services Database 2013/14 </a:t>
            </a:r>
          </a:p>
          <a:p>
            <a:pPr marL="171450" indent="-171450">
              <a:buFont typeface="Arial" charset="0"/>
              <a:buChar char="•"/>
            </a:pPr>
            <a:r>
              <a:rPr lang="en-GB" sz="8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Reproduced </a:t>
            </a:r>
            <a:r>
              <a:rPr lang="en-GB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permission of Land and Property Services under delegated authority from the Controller of Her Majesty’s Stationery Office, © Crown copyright and database rights NIMA ES&amp;LA 210.3</a:t>
            </a:r>
          </a:p>
        </p:txBody>
      </p:sp>
    </p:spTree>
    <p:extLst>
      <p:ext uri="{BB962C8B-B14F-4D97-AF65-F5344CB8AC3E}">
        <p14:creationId xmlns:p14="http://schemas.microsoft.com/office/powerpoint/2010/main" val="1919315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/>
          <p:cNvSpPr txBox="1">
            <a:spLocks noChangeArrowheads="1"/>
          </p:cNvSpPr>
          <p:nvPr/>
        </p:nvSpPr>
        <p:spPr bwMode="auto">
          <a:xfrm>
            <a:off x="539750" y="0"/>
            <a:ext cx="79930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A8CA"/>
              </a:buClr>
              <a:buSzPct val="65000"/>
              <a:buFont typeface="Wingdings" pitchFamily="2" charset="2"/>
              <a:defRPr sz="3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1"/>
              </a:buClr>
              <a:buSzTx/>
              <a:buFontTx/>
              <a:buNone/>
            </a:pPr>
            <a:r>
              <a:rPr lang="en-GB" altLang="en-US" sz="2800" b="1">
                <a:solidFill>
                  <a:srgbClr val="00B5CC"/>
                </a:solidFill>
              </a:rPr>
              <a:t>Number and proportion of all NI smokers accessing </a:t>
            </a:r>
            <a:r>
              <a:rPr lang="en-IE" altLang="en-US" sz="2800" b="1">
                <a:solidFill>
                  <a:srgbClr val="00B5CC"/>
                </a:solidFill>
              </a:rPr>
              <a:t>Stop Smoking Services in Northern Ireland, 2009/10 – 2013/14.</a:t>
            </a:r>
          </a:p>
        </p:txBody>
      </p: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250825" y="5373688"/>
            <a:ext cx="8785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A8CA"/>
              </a:buClr>
              <a:buSzPct val="65000"/>
              <a:buFont typeface="Wingdings" pitchFamily="2" charset="2"/>
              <a:defRPr sz="3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/>
              <a:t>Source: PHA NI Stop Smoking Services annual report  2013/14 (unpublished). </a:t>
            </a:r>
          </a:p>
        </p:txBody>
      </p:sp>
      <p:graphicFrame>
        <p:nvGraphicFramePr>
          <p:cNvPr id="7172" name="Chart 4"/>
          <p:cNvGraphicFramePr>
            <a:graphicFrameLocks/>
          </p:cNvGraphicFramePr>
          <p:nvPr/>
        </p:nvGraphicFramePr>
        <p:xfrm>
          <a:off x="220663" y="1433513"/>
          <a:ext cx="8094662" cy="373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r:id="rId5" imgW="8096190" imgH="3737172" progId="Excel.Chart.8">
                  <p:embed/>
                </p:oleObj>
              </mc:Choice>
              <mc:Fallback>
                <p:oleObj r:id="rId5" imgW="8096190" imgH="373717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1433513"/>
                        <a:ext cx="8094662" cy="373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89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Chart 10"/>
          <p:cNvGraphicFramePr>
            <a:graphicFrameLocks/>
          </p:cNvGraphicFramePr>
          <p:nvPr/>
        </p:nvGraphicFramePr>
        <p:xfrm>
          <a:off x="298450" y="1433513"/>
          <a:ext cx="5999163" cy="342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r:id="rId4" imgW="5998984" imgH="3420152" progId="Excel.Chart.8">
                  <p:embed/>
                </p:oleObj>
              </mc:Choice>
              <mc:Fallback>
                <p:oleObj r:id="rId4" imgW="5998984" imgH="342015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" y="1433513"/>
                        <a:ext cx="5999163" cy="342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8353425" cy="1628775"/>
          </a:xfrm>
        </p:spPr>
        <p:txBody>
          <a:bodyPr/>
          <a:lstStyle/>
          <a:p>
            <a:pPr algn="ctr"/>
            <a:r>
              <a:rPr lang="en-GB" altLang="en-US" sz="2800" smtClean="0"/>
              <a:t>Four week self reported quit rates (and </a:t>
            </a:r>
            <a:br>
              <a:rPr lang="en-GB" altLang="en-US" sz="2800" smtClean="0"/>
            </a:br>
            <a:r>
              <a:rPr lang="en-GB" altLang="en-US" sz="2800" smtClean="0"/>
              <a:t>corresponding uptake) in the UK, 2013/14,</a:t>
            </a:r>
            <a:br>
              <a:rPr lang="en-GB" altLang="en-US" sz="2800" smtClean="0"/>
            </a:br>
            <a:r>
              <a:rPr lang="en-GB" altLang="en-US" sz="2800" smtClean="0"/>
              <a:t> (Wales 2012/13).</a:t>
            </a:r>
            <a:r>
              <a:rPr lang="en-GB" altLang="en-US" smtClean="0">
                <a:solidFill>
                  <a:srgbClr val="00B0F0"/>
                </a:solidFill>
              </a:rPr>
              <a:t/>
            </a:r>
            <a:br>
              <a:rPr lang="en-GB" altLang="en-US" smtClean="0">
                <a:solidFill>
                  <a:srgbClr val="00B0F0"/>
                </a:solidFill>
              </a:rPr>
            </a:br>
            <a:endParaRPr lang="en-GB" altLang="en-US" smtClean="0">
              <a:solidFill>
                <a:srgbClr val="00B0F0"/>
              </a:solidFill>
            </a:endParaRPr>
          </a:p>
        </p:txBody>
      </p:sp>
      <p:sp>
        <p:nvSpPr>
          <p:cNvPr id="16388" name="TextBox 11"/>
          <p:cNvSpPr txBox="1">
            <a:spLocks noChangeArrowheads="1"/>
          </p:cNvSpPr>
          <p:nvPr/>
        </p:nvSpPr>
        <p:spPr bwMode="auto">
          <a:xfrm>
            <a:off x="6262688" y="1484313"/>
            <a:ext cx="22701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00A8CA"/>
              </a:buClr>
              <a:buSzPct val="65000"/>
              <a:buFont typeface="Wingdings" pitchFamily="2" charset="2"/>
              <a:defRPr sz="3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tx1"/>
              </a:buClr>
              <a:buSzPct val="90000"/>
              <a:buChar char="–"/>
              <a:defRPr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/>
              <a:t>  Uptake = 6,299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/>
              <a:t>  Uptake  =103,431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/>
              <a:t>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/>
              <a:t>Uptake =26,870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2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/>
              <a:t> Uptake =586,337</a:t>
            </a:r>
            <a:endParaRPr lang="en-GB" altLang="en-US" sz="4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40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000"/>
              <a:t> </a:t>
            </a:r>
          </a:p>
        </p:txBody>
      </p:sp>
      <p:cxnSp>
        <p:nvCxnSpPr>
          <p:cNvPr id="16389" name="Straight Arrow Connector 14"/>
          <p:cNvCxnSpPr>
            <a:cxnSpLocks noChangeShapeType="1"/>
          </p:cNvCxnSpPr>
          <p:nvPr/>
        </p:nvCxnSpPr>
        <p:spPr bwMode="auto">
          <a:xfrm>
            <a:off x="-1549400" y="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16390" name="Straight Arrow Connector 16"/>
          <p:cNvCxnSpPr>
            <a:cxnSpLocks noChangeShapeType="1"/>
          </p:cNvCxnSpPr>
          <p:nvPr/>
        </p:nvCxnSpPr>
        <p:spPr bwMode="auto">
          <a:xfrm>
            <a:off x="5683250" y="1916113"/>
            <a:ext cx="712788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1" name="Straight Arrow Connector 18"/>
          <p:cNvCxnSpPr>
            <a:cxnSpLocks noChangeShapeType="1"/>
          </p:cNvCxnSpPr>
          <p:nvPr/>
        </p:nvCxnSpPr>
        <p:spPr bwMode="auto">
          <a:xfrm>
            <a:off x="5849938" y="3213100"/>
            <a:ext cx="412750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2" name="Straight Arrow Connector 19"/>
          <p:cNvCxnSpPr>
            <a:cxnSpLocks noChangeShapeType="1"/>
          </p:cNvCxnSpPr>
          <p:nvPr/>
        </p:nvCxnSpPr>
        <p:spPr bwMode="auto">
          <a:xfrm>
            <a:off x="5362575" y="3900488"/>
            <a:ext cx="900113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3" name="Straight Arrow Connector 23"/>
          <p:cNvCxnSpPr>
            <a:cxnSpLocks noChangeShapeType="1"/>
          </p:cNvCxnSpPr>
          <p:nvPr/>
        </p:nvCxnSpPr>
        <p:spPr bwMode="auto">
          <a:xfrm>
            <a:off x="4605338" y="2509838"/>
            <a:ext cx="1657350" cy="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4" name="TextBox 2"/>
          <p:cNvSpPr txBox="1">
            <a:spLocks noChangeArrowheads="1"/>
          </p:cNvSpPr>
          <p:nvPr/>
        </p:nvSpPr>
        <p:spPr bwMode="auto">
          <a:xfrm>
            <a:off x="881063" y="5359400"/>
            <a:ext cx="7435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00A8CA"/>
              </a:buClr>
              <a:buSzPct val="65000"/>
              <a:buFont typeface="Wingdings" pitchFamily="2" charset="2"/>
              <a:defRPr sz="3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tx1"/>
              </a:buClr>
              <a:buSzPct val="90000"/>
              <a:buChar char="–"/>
              <a:defRPr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/>
              <a:t>Source: PHA  Annual Stop Smoking Services report 2013.14.</a:t>
            </a:r>
          </a:p>
        </p:txBody>
      </p:sp>
    </p:spTree>
    <p:extLst>
      <p:ext uri="{BB962C8B-B14F-4D97-AF65-F5344CB8AC3E}">
        <p14:creationId xmlns:p14="http://schemas.microsoft.com/office/powerpoint/2010/main" val="30190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638" y="188913"/>
            <a:ext cx="8964612" cy="954087"/>
          </a:xfrm>
        </p:spPr>
        <p:txBody>
          <a:bodyPr/>
          <a:lstStyle/>
          <a:p>
            <a:pPr algn="ctr"/>
            <a:r>
              <a:rPr lang="en-GB" altLang="en-US" sz="3200" dirty="0" smtClean="0">
                <a:solidFill>
                  <a:srgbClr val="00B0F0"/>
                </a:solidFill>
              </a:rPr>
              <a:t/>
            </a:r>
            <a:br>
              <a:rPr lang="en-GB" altLang="en-US" sz="3200" dirty="0" smtClean="0">
                <a:solidFill>
                  <a:srgbClr val="00B0F0"/>
                </a:solidFill>
              </a:rPr>
            </a:br>
            <a:r>
              <a:rPr lang="en-GB" altLang="en-US" sz="3200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GB" altLang="en-US" sz="2800" dirty="0" smtClean="0"/>
              <a:t>ccess and effectiveness of Stop </a:t>
            </a:r>
            <a:br>
              <a:rPr lang="en-GB" altLang="en-US" sz="2800" dirty="0" smtClean="0"/>
            </a:br>
            <a:r>
              <a:rPr lang="en-GB" altLang="en-US" sz="2800" dirty="0" smtClean="0"/>
              <a:t>Smoking Services among </a:t>
            </a:r>
            <a:br>
              <a:rPr lang="en-GB" altLang="en-US" sz="2800" dirty="0" smtClean="0"/>
            </a:br>
            <a:r>
              <a:rPr lang="en-GB" altLang="en-US" sz="2800" dirty="0" smtClean="0"/>
              <a:t>R + M workers 2011/12-2013/14.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538148"/>
              </p:ext>
            </p:extLst>
          </p:nvPr>
        </p:nvGraphicFramePr>
        <p:xfrm>
          <a:off x="467544" y="1780771"/>
          <a:ext cx="8352606" cy="39807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4281"/>
                <a:gridCol w="984281"/>
                <a:gridCol w="1092022"/>
                <a:gridCol w="1092022"/>
              </a:tblGrid>
              <a:tr h="566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bg2"/>
                          </a:solidFill>
                          <a:effectLst/>
                        </a:rPr>
                        <a:t>2011/12</a:t>
                      </a:r>
                      <a:endParaRPr lang="en-GB" sz="18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bg2"/>
                          </a:solidFill>
                          <a:effectLst/>
                        </a:rPr>
                        <a:t>2012/13</a:t>
                      </a:r>
                      <a:endParaRPr lang="en-GB" sz="18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bg2"/>
                          </a:solidFill>
                          <a:effectLst/>
                        </a:rPr>
                        <a:t>2013/14</a:t>
                      </a:r>
                      <a:endParaRPr lang="en-GB" sz="18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275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Numbers accessing service (n)</a:t>
                      </a:r>
                      <a:endParaRPr lang="en-GB" sz="18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10009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8221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6965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275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bg2"/>
                          </a:solidFill>
                          <a:effectLst/>
                        </a:rPr>
                        <a:t>Est.</a:t>
                      </a:r>
                      <a:r>
                        <a:rPr lang="en-GB" sz="1800" baseline="0" dirty="0" smtClean="0">
                          <a:solidFill>
                            <a:schemeClr val="bg2"/>
                          </a:solidFill>
                          <a:effectLst/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bg2"/>
                          </a:solidFill>
                          <a:effectLst/>
                        </a:rPr>
                        <a:t>proportion of all R &amp; M smokers accessing services  (%)</a:t>
                      </a:r>
                      <a:endParaRPr lang="en-GB" sz="18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8.1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6.9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6.2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275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5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Number of R &amp; M smokers quitting at 4 weeks</a:t>
                      </a:r>
                      <a:r>
                        <a:rPr lang="en-GB" sz="1800" baseline="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 (n)</a:t>
                      </a:r>
                      <a:endParaRPr lang="en-GB" sz="18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5575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5065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4330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275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2"/>
                          </a:solidFill>
                          <a:effectLst/>
                        </a:rPr>
                        <a:t>4 week quit rate </a:t>
                      </a:r>
                      <a:r>
                        <a:rPr lang="en-GB" sz="1800" dirty="0" smtClean="0">
                          <a:solidFill>
                            <a:schemeClr val="bg2"/>
                          </a:solidFill>
                          <a:effectLst/>
                        </a:rPr>
                        <a:t> (%)</a:t>
                      </a:r>
                      <a:endParaRPr lang="en-GB" sz="18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55.7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61.6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62.2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275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/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/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/>
                    </a:p>
                  </a:txBody>
                  <a:tcPr marL="68579" marR="68579" marT="0" marB="0"/>
                </a:tc>
              </a:tr>
              <a:tr h="275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bg2"/>
                          </a:solidFill>
                          <a:effectLst/>
                        </a:rPr>
                        <a:t>52 week quit rate </a:t>
                      </a:r>
                      <a:r>
                        <a:rPr lang="en-GB" sz="1800" dirty="0" smtClean="0">
                          <a:solidFill>
                            <a:schemeClr val="bg2"/>
                          </a:solidFill>
                          <a:effectLst/>
                        </a:rPr>
                        <a:t>(% based </a:t>
                      </a:r>
                      <a:r>
                        <a:rPr lang="en-GB" sz="1800" dirty="0">
                          <a:solidFill>
                            <a:schemeClr val="bg2"/>
                          </a:solidFill>
                          <a:effectLst/>
                        </a:rPr>
                        <a:t>on </a:t>
                      </a:r>
                      <a:r>
                        <a:rPr lang="en-GB" sz="1800" dirty="0" smtClean="0">
                          <a:solidFill>
                            <a:schemeClr val="bg2"/>
                          </a:solidFill>
                          <a:effectLst/>
                        </a:rPr>
                        <a:t>all accessing services)</a:t>
                      </a:r>
                      <a:endParaRPr lang="en-GB" sz="18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19.6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23.6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-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  <a:tr h="426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chemeClr val="bg2"/>
                          </a:solidFill>
                          <a:effectLst/>
                        </a:rPr>
                        <a:t>Est. proportion </a:t>
                      </a:r>
                      <a:r>
                        <a:rPr lang="en-GB" sz="1800" dirty="0">
                          <a:solidFill>
                            <a:schemeClr val="bg2"/>
                          </a:solidFill>
                          <a:effectLst/>
                        </a:rPr>
                        <a:t>of </a:t>
                      </a:r>
                      <a:r>
                        <a:rPr lang="en-GB" sz="1800" dirty="0" smtClean="0">
                          <a:solidFill>
                            <a:schemeClr val="bg2"/>
                          </a:solidFill>
                          <a:effectLst/>
                        </a:rPr>
                        <a:t>all R </a:t>
                      </a:r>
                      <a:r>
                        <a:rPr lang="en-GB" sz="1800" dirty="0">
                          <a:solidFill>
                            <a:schemeClr val="bg2"/>
                          </a:solidFill>
                          <a:effectLst/>
                        </a:rPr>
                        <a:t>&amp; M smokers quitting at 52 weeks </a:t>
                      </a:r>
                      <a:r>
                        <a:rPr lang="en-GB" sz="1800" dirty="0" smtClean="0">
                          <a:solidFill>
                            <a:schemeClr val="bg2"/>
                          </a:solidFill>
                          <a:effectLst/>
                        </a:rPr>
                        <a:t>(%)</a:t>
                      </a:r>
                      <a:endParaRPr lang="en-GB" sz="18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1.6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chemeClr val="bg2"/>
                          </a:solidFill>
                          <a:effectLst/>
                          <a:latin typeface="Arial"/>
                          <a:ea typeface="Times New Roman"/>
                        </a:rPr>
                        <a:t>1.6</a:t>
                      </a: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bg2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  <p:sp>
        <p:nvSpPr>
          <p:cNvPr id="10305" name="Rectangle 2"/>
          <p:cNvSpPr>
            <a:spLocks noChangeArrowheads="1"/>
          </p:cNvSpPr>
          <p:nvPr/>
        </p:nvSpPr>
        <p:spPr bwMode="auto">
          <a:xfrm rot="10800000" flipV="1">
            <a:off x="4932040" y="5929637"/>
            <a:ext cx="36724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8CA"/>
              </a:buClr>
              <a:buSzPct val="65000"/>
              <a:buFont typeface="Wingdings" pitchFamily="2" charset="2"/>
              <a:defRPr sz="3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 dirty="0"/>
              <a:t>Source: Cited in  PHA  Annual Stop Smoking Services </a:t>
            </a:r>
            <a:r>
              <a:rPr lang="en-GB" altLang="en-US" sz="1100" dirty="0" smtClean="0"/>
              <a:t>report</a:t>
            </a:r>
            <a:endParaRPr lang="en-GB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90480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050" cy="1143000"/>
          </a:xfrm>
        </p:spPr>
        <p:txBody>
          <a:bodyPr/>
          <a:lstStyle/>
          <a:p>
            <a:pPr algn="ctr"/>
            <a:r>
              <a:rPr lang="en-GB" altLang="en-US" sz="2000" dirty="0" smtClean="0"/>
              <a:t>Number and estimated proportion of smokers accessing Stop Smoking </a:t>
            </a:r>
            <a:br>
              <a:rPr lang="en-GB" altLang="en-US" sz="2000" dirty="0" smtClean="0"/>
            </a:br>
            <a:r>
              <a:rPr lang="en-GB" altLang="en-US" sz="2000" dirty="0" smtClean="0"/>
              <a:t>Services within each deprivation quintile 2012/13-2013/14 (aged 16+).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539750" y="5589588"/>
            <a:ext cx="8280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A8CA"/>
              </a:buClr>
              <a:buSzPct val="65000"/>
              <a:buFont typeface="Wingdings" pitchFamily="2" charset="2"/>
              <a:defRPr sz="3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100"/>
              <a:t>Source: NI Stop Smoking Services annual report 2013/14 (unpublished) </a:t>
            </a:r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 rot="-5400000">
            <a:off x="7192246" y="2159907"/>
            <a:ext cx="25923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A8CA"/>
              </a:buClr>
              <a:buSzPct val="65000"/>
              <a:buFont typeface="Wingdings" pitchFamily="2" charset="2"/>
              <a:defRPr sz="30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b="1" dirty="0"/>
              <a:t>Estimated proportion of smokers in each deprivation quintile accessing services (%)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269568981"/>
              </p:ext>
            </p:extLst>
          </p:nvPr>
        </p:nvGraphicFramePr>
        <p:xfrm>
          <a:off x="179512" y="1039812"/>
          <a:ext cx="7776863" cy="4537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208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HSCT_white">
  <a:themeElements>
    <a:clrScheme name="BHSCT_white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BHSCT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HSCT_white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HSCT_white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HSCT_whit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HSCT_white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HSCT_white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624</Words>
  <Application>Microsoft Office PowerPoint</Application>
  <PresentationFormat>On-screen Show (4:3)</PresentationFormat>
  <Paragraphs>141</Paragraphs>
  <Slides>11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BHSCT_white</vt:lpstr>
      <vt:lpstr>Microsoft Excel Chart</vt:lpstr>
      <vt:lpstr> Stop Smoking Services - an effective tool for making life better  Public Health Annual Conference Belfast 10th June 2015  </vt:lpstr>
      <vt:lpstr> 1 in 2</vt:lpstr>
      <vt:lpstr> In Northern Ireland </vt:lpstr>
      <vt:lpstr>Services</vt:lpstr>
      <vt:lpstr>Number and location of Stop Smoking Service providers (2013/14) by provider type across Northern Ireland by super output  area* multiple deprivation measure (MDM) </vt:lpstr>
      <vt:lpstr>PowerPoint Presentation</vt:lpstr>
      <vt:lpstr>Four week self reported quit rates (and  corresponding uptake) in the UK, 2013/14,  (Wales 2012/13). </vt:lpstr>
      <vt:lpstr> Access and effectiveness of Stop  Smoking Services among  R + M workers 2011/12-2013/14.</vt:lpstr>
      <vt:lpstr>Number and estimated proportion of smokers accessing Stop Smoking  Services within each deprivation quintile 2012/13-2013/14 (aged 16+).</vt:lpstr>
      <vt:lpstr>Effectiveness of Stop Smoking Services within the  deprivation quintiles 2012/13-2013/14 (aged 16+)</vt:lpstr>
      <vt:lpstr>PowerPoint Presentation</vt:lpstr>
    </vt:vector>
  </TitlesOfParts>
  <Company>HSC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ggilm005</dc:creator>
  <cp:lastModifiedBy>fmcal006</cp:lastModifiedBy>
  <cp:revision>41</cp:revision>
  <cp:lastPrinted>2014-10-27T12:16:44Z</cp:lastPrinted>
  <dcterms:created xsi:type="dcterms:W3CDTF">2014-10-27T12:16:05Z</dcterms:created>
  <dcterms:modified xsi:type="dcterms:W3CDTF">2015-06-22T13:56:17Z</dcterms:modified>
</cp:coreProperties>
</file>