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437" r:id="rId2"/>
    <p:sldId id="279" r:id="rId3"/>
    <p:sldId id="300" r:id="rId4"/>
    <p:sldId id="858" r:id="rId5"/>
    <p:sldId id="275" r:id="rId6"/>
    <p:sldId id="438" r:id="rId7"/>
    <p:sldId id="442" r:id="rId8"/>
    <p:sldId id="441" r:id="rId9"/>
    <p:sldId id="851" r:id="rId10"/>
    <p:sldId id="439" r:id="rId11"/>
    <p:sldId id="859" r:id="rId12"/>
    <p:sldId id="444" r:id="rId13"/>
    <p:sldId id="443" r:id="rId14"/>
    <p:sldId id="445" r:id="rId15"/>
    <p:sldId id="446" r:id="rId16"/>
    <p:sldId id="448" r:id="rId17"/>
    <p:sldId id="823" r:id="rId18"/>
    <p:sldId id="822" r:id="rId19"/>
    <p:sldId id="857" r:id="rId20"/>
    <p:sldId id="852" r:id="rId21"/>
    <p:sldId id="447" r:id="rId22"/>
    <p:sldId id="440" r:id="rId23"/>
    <p:sldId id="825" r:id="rId24"/>
    <p:sldId id="298" r:id="rId25"/>
    <p:sldId id="824" r:id="rId26"/>
    <p:sldId id="853" r:id="rId27"/>
    <p:sldId id="854" r:id="rId28"/>
    <p:sldId id="856" r:id="rId29"/>
    <p:sldId id="850" r:id="rId30"/>
    <p:sldId id="826" r:id="rId31"/>
    <p:sldId id="827" r:id="rId32"/>
    <p:sldId id="828" r:id="rId33"/>
    <p:sldId id="829" r:id="rId34"/>
    <p:sldId id="290" r:id="rId35"/>
    <p:sldId id="855" r:id="rId36"/>
    <p:sldId id="311" r:id="rId37"/>
    <p:sldId id="294" r:id="rId38"/>
    <p:sldId id="343"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David Irwin" initials="DI" lastIdx="2" clrIdx="2"/>
  <p:cmAuthor id="3" name="Ashling Kerr" initials="AK" lastIdx="4" clrIdx="3">
    <p:extLst>
      <p:ext uri="{19B8F6BF-5375-455C-9EA6-DF929625EA0E}">
        <p15:presenceInfo xmlns:p15="http://schemas.microsoft.com/office/powerpoint/2012/main" userId="S-1-5-21-1087248158-1645291680-3373200396-81494" providerId="AD"/>
      </p:ext>
    </p:extLst>
  </p:cmAuthor>
  <p:cmAuthor id="4" name="Louise Flanagan" initials="LF" lastIdx="12" clrIdx="4">
    <p:extLst>
      <p:ext uri="{19B8F6BF-5375-455C-9EA6-DF929625EA0E}">
        <p15:presenceInfo xmlns:p15="http://schemas.microsoft.com/office/powerpoint/2012/main" userId="S-1-5-21-1087248158-1645291680-3373200396-74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84342" autoAdjust="0"/>
  </p:normalViewPr>
  <p:slideViewPr>
    <p:cSldViewPr>
      <p:cViewPr varScale="1">
        <p:scale>
          <a:sx n="110" d="100"/>
          <a:sy n="110" d="100"/>
        </p:scale>
        <p:origin x="154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4259-92A0-4A40-8846-580BA1BDC160}" type="datetimeFigureOut">
              <a:rPr lang="en-GB" smtClean="0"/>
              <a:t>16/08/2024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collections/weekly-national-flu-repor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rsv-immunisation-programme-jcvi-advice-7-june-2023/respiratory-syncytial-virus-rsv-immunisation-programme-jcvi-advice-7-june-2023"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24-2024.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dicines.org.uk/emc/product/1530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ssets.publishing.service.gov.uk/media/669a5e37ab418ab05559290d/Green-book-chapter-27a-RSV-18_7_24.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gov.uk/government/publications/respiratory-syncytial-virus-rsv-programme-information-for-healthcare-professionals/rsv-vaccination-of-pregnant-women-for-infant-protection-information-for-healthcare-practitioner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ubmed.ncbi.nlm.nih.gov/37703563/"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assets.publishing.service.gov.uk/media/669a5e37ab418ab05559290d/Green-book-chapter-27a-RSV-18_7_24.pdf" TargetMode="External"/><Relationship Id="rId4" Type="http://schemas.openxmlformats.org/officeDocument/2006/relationships/hyperlink" Target="https://www.gov.uk/government/publications/respiratory-syncytial-virus-rsv-programme-information-for-healthcare-professionals/rsv-vaccination-of-pregnant-women-for-infant-protection-information-for-healthcare-practitioner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ssets.publishing.service.gov.uk/media/669a5e37ab418ab05559290d/Green-book-chapter-27a-RSV-18_7_24.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ssets.publishing.service.gov.uk/media/669a5e37ab418ab05559290d/Green-book-chapter-27a-RSV-18_7_24.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ssets.publishing.service.gov.uk/media/669a5e37ab418ab05559290d/Green-book-chapter-27a-RSV-18_7_24.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ssets.publishing.service.gov.uk/media/669a5e37ab418ab05559290d/Green-book-chapter-27a-RSV-18_7_24.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news/national-rsv-vaccination-programme-announc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assets.publishing.service.gov.uk/media/669a5e37ab418ab05559290d/Green-book-chapter-27a-RSV-18_7_24.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ssets.publishing.service.gov.uk/media/669a5e37ab418ab05559290d/Green-book-chapter-27a-RSV-18_7_24.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news/national-rsv-vaccination-programme-announce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nidirect.gov.uk/conditions/bronchiolitis" TargetMode="External"/><Relationship Id="rId4" Type="http://schemas.openxmlformats.org/officeDocument/2006/relationships/hyperlink" Target="https://www.nhs.uk/conditions/bronchioliti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sets.publishing.service.gov.uk/media/669a5e37ab418ab05559290d/Green-book-chapter-27a-RSV-18_7_24.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hs.uk/conditions/bronchioliti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hs.uk/conditions/bronchioliti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a:t>
            </a:fld>
            <a:endParaRPr lang="en-GB"/>
          </a:p>
        </p:txBody>
      </p:sp>
    </p:spTree>
    <p:extLst>
      <p:ext uri="{BB962C8B-B14F-4D97-AF65-F5344CB8AC3E}">
        <p14:creationId xmlns:p14="http://schemas.microsoft.com/office/powerpoint/2010/main" val="1350718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At least half of children in the UK experience an RSV infection in the first year of life, and almost all will have experienced infection with RSV by the age of two.</a:t>
            </a:r>
            <a:endParaRPr lang="en-GB" sz="1400" dirty="0">
              <a:ea typeface="Times New Roman" panose="02020603050405020304" pitchFamily="18"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Previous infection by RSV confers only partial immunity to RSV and so individuals may be infected repeatedly with the same or different strains of RSV.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a:cs typeface="Arial"/>
              </a:rPr>
              <a:t>UKHSA monitors levels of RSV activity in England throughout the RSV season, and data are available at </a:t>
            </a:r>
            <a:r>
              <a:rPr lang="en-GB" sz="1200" dirty="0">
                <a:latin typeface="Arial"/>
                <a:cs typeface="Arial"/>
                <a:hlinkClick r:id="rId3"/>
              </a:rPr>
              <a:t>gov.uk/government/collections/weekly-national-flu-reports</a:t>
            </a:r>
            <a:r>
              <a:rPr lang="en-GB" sz="1200" dirty="0">
                <a:latin typeface="Arial"/>
                <a:cs typeface="Arial"/>
              </a:rPr>
              <a:t> </a:t>
            </a:r>
            <a:endParaRPr lang="en-GB" sz="1200" dirty="0">
              <a:solidFill>
                <a:srgbClr val="FF0000"/>
              </a:solidFill>
              <a:latin typeface="Arial"/>
              <a:cs typeface="Arial"/>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10</a:t>
            </a:fld>
            <a:endParaRPr lang="en-GB"/>
          </a:p>
        </p:txBody>
      </p:sp>
    </p:spTree>
    <p:extLst>
      <p:ext uri="{BB962C8B-B14F-4D97-AF65-F5344CB8AC3E}">
        <p14:creationId xmlns:p14="http://schemas.microsoft.com/office/powerpoint/2010/main" val="4213044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solidFill>
                  <a:schemeClr val="bg2"/>
                </a:solidFill>
              </a:rPr>
              <a:t>2023/24 influenza season ran from week 40, 2023 (reporting from October 2nd 2023) to week 20, 2024 (reporting to 19th May 2024).</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Episodes of infection:</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For RSV infection episodes, they are defined by a rolling 14-day (2-week) period from the date of the first positive test result (utilising any test method, including PCR and Point of Care Tests, or source of sample, including hospital, GP, other source). This episode begins with the earliest positive specimen date. Any subsequent positive specimen dates within 14 days for the same individual are considered part of the same episode. Positive specimens for the same individual occurring more than 14 days after the last one are counted as a separate episode.</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11</a:t>
            </a:fld>
            <a:endParaRPr lang="en-GB"/>
          </a:p>
        </p:txBody>
      </p:sp>
    </p:spTree>
    <p:extLst>
      <p:ext uri="{BB962C8B-B14F-4D97-AF65-F5344CB8AC3E}">
        <p14:creationId xmlns:p14="http://schemas.microsoft.com/office/powerpoint/2010/main" val="3258800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1">
                    <a:lumMod val="75000"/>
                  </a:schemeClr>
                </a:solidFill>
              </a:rPr>
              <a:t>Maternal RSV immunisation programme for infant protection</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408247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*People turning 80 in the first year of the programme will have until 31 August 2025 to get vaccinated.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JCVI</a:t>
            </a:r>
            <a:r>
              <a:rPr lang="en-GB" sz="1200" b="0" i="0" kern="1200" dirty="0">
                <a:solidFill>
                  <a:schemeClr val="tx1"/>
                </a:solidFill>
                <a:effectLst/>
                <a:latin typeface="+mn-lt"/>
                <a:ea typeface="+mn-ea"/>
                <a:cs typeface="+mn-cs"/>
              </a:rPr>
              <a:t> recognises that there is a significant burden of </a:t>
            </a:r>
            <a:r>
              <a:rPr lang="en-GB" dirty="0"/>
              <a:t>RSV</a:t>
            </a:r>
            <a:r>
              <a:rPr lang="en-GB" sz="1200" b="0" i="0" kern="1200" dirty="0">
                <a:solidFill>
                  <a:schemeClr val="tx1"/>
                </a:solidFill>
                <a:effectLst/>
                <a:latin typeface="+mn-lt"/>
                <a:ea typeface="+mn-ea"/>
                <a:cs typeface="+mn-cs"/>
              </a:rPr>
              <a:t> illness in the UK population and unmet public health need which has a considerable impact on NHS services during the winter months.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a:cs typeface="Arial"/>
              </a:rPr>
              <a:t>To protect all infants, a universal year-round vaccination programme offering an RSV vaccine to all pregnant women from 28 weeks' gestation in every pregnancy will be implemented.</a:t>
            </a:r>
            <a:endParaRPr lang="en-GB" dirty="0"/>
          </a:p>
          <a:p>
            <a:r>
              <a:rPr lang="en-GB" dirty="0">
                <a:hlinkClick r:id="rId3"/>
              </a:rPr>
              <a:t>Respiratory syncytial virus (RSV) immunisation programme: JCVI advice, 7 June 2023 - GOV.UK (www.gov.uk)</a:t>
            </a:r>
            <a:endParaRPr lang="en-GB" dirty="0"/>
          </a:p>
          <a:p>
            <a:r>
              <a:rPr lang="en-GB" dirty="0">
                <a:hlinkClick r:id="rId4"/>
              </a:rPr>
              <a:t>doh-hss-md-24-2024.pdf (health-ni.gov.uk)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13</a:t>
            </a:fld>
            <a:endParaRPr lang="en-GB"/>
          </a:p>
        </p:txBody>
      </p:sp>
    </p:spTree>
    <p:extLst>
      <p:ext uri="{BB962C8B-B14F-4D97-AF65-F5344CB8AC3E}">
        <p14:creationId xmlns:p14="http://schemas.microsoft.com/office/powerpoint/2010/main" val="271594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14</a:t>
            </a:fld>
            <a:endParaRPr lang="en-GB"/>
          </a:p>
        </p:txBody>
      </p:sp>
    </p:spTree>
    <p:extLst>
      <p:ext uri="{BB962C8B-B14F-4D97-AF65-F5344CB8AC3E}">
        <p14:creationId xmlns:p14="http://schemas.microsoft.com/office/powerpoint/2010/main" val="1634723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US" sz="1200" dirty="0">
                <a:solidFill>
                  <a:srgbClr val="0B0C0C"/>
                </a:solidFill>
                <a:latin typeface="Arial"/>
                <a:cs typeface="Arial"/>
              </a:rPr>
              <a:t>it is clinically reasonable for women who present in </a:t>
            </a:r>
            <a:r>
              <a:rPr lang="en-US" sz="1200" dirty="0" err="1">
                <a:solidFill>
                  <a:srgbClr val="0B0C0C"/>
                </a:solidFill>
                <a:latin typeface="Arial"/>
                <a:cs typeface="Arial"/>
              </a:rPr>
              <a:t>labour</a:t>
            </a:r>
            <a:r>
              <a:rPr lang="en-US" sz="1200" dirty="0">
                <a:solidFill>
                  <a:srgbClr val="0B0C0C"/>
                </a:solidFill>
                <a:latin typeface="Arial"/>
                <a:cs typeface="Arial"/>
              </a:rPr>
              <a:t> and have not received the RSV vaccine during pregnancy to be offered the vaccine up until the time of discharge from hospital following birth, or in comparable circumstances for births outside of hospital. </a:t>
            </a:r>
            <a:r>
              <a:rPr lang="en-GB" sz="1200" dirty="0">
                <a:solidFill>
                  <a:srgbClr val="0B0C0C"/>
                </a:solidFill>
                <a:latin typeface="Arial"/>
                <a:cs typeface="Arial"/>
              </a:rPr>
              <a:t>This will not offer passive protection to the baby through transplacental antibody transfer but may protect the mother from contracting RSV, reducing the chance of transmission to the infant, and may help increase levels of antibodies in breast milk, though neither of these is expected to be as protective a transplacental antibody transfer from vaccination earlier in pregnancy.</a:t>
            </a:r>
            <a:endParaRPr lang="en-GB" sz="1200" dirty="0">
              <a:latin typeface="Arial"/>
              <a:cs typeface="Arial"/>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15</a:t>
            </a:fld>
            <a:endParaRPr lang="en-GB"/>
          </a:p>
        </p:txBody>
      </p:sp>
    </p:spTree>
    <p:extLst>
      <p:ext uri="{BB962C8B-B14F-4D97-AF65-F5344CB8AC3E}">
        <p14:creationId xmlns:p14="http://schemas.microsoft.com/office/powerpoint/2010/main" val="3164715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latin typeface="+mn-lt"/>
                <a:ea typeface="Arial" panose="020B0604020202020204" pitchFamily="34" charset="0"/>
                <a:cs typeface="Arial"/>
              </a:rPr>
              <a:t>Recombinant means a small piece of DNA from the protein of the virus is taken and inserted into a manufactured cell. As these cells grow the protein is made too. This protein is then purified and put into the vaccine which, when introduced into the body via injection, activates the immune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ea typeface="Arial" panose="020B0604020202020204" pitchFamily="34" charset="0"/>
                <a:cs typeface="Arial"/>
              </a:rPr>
              <a:t>The vaccine is referred to as </a:t>
            </a:r>
            <a:r>
              <a:rPr lang="en-GB" sz="1200" dirty="0">
                <a:effectLst/>
                <a:latin typeface="+mn-lt"/>
                <a:ea typeface="Arial" panose="020B0604020202020204" pitchFamily="34" charset="0"/>
                <a:cs typeface="Arial"/>
              </a:rPr>
              <a:t>bivalent</a:t>
            </a:r>
            <a:r>
              <a:rPr lang="en-GB" sz="1200" dirty="0">
                <a:latin typeface="+mn-lt"/>
                <a:ea typeface="Arial" panose="020B0604020202020204" pitchFamily="34" charset="0"/>
                <a:cs typeface="Arial"/>
              </a:rPr>
              <a:t> because </a:t>
            </a:r>
            <a:r>
              <a:rPr lang="en-GB" sz="1200" dirty="0">
                <a:effectLst/>
                <a:latin typeface="+mn-lt"/>
                <a:ea typeface="Arial" panose="020B0604020202020204" pitchFamily="34" charset="0"/>
                <a:cs typeface="Arial"/>
              </a:rPr>
              <a:t>it contains versions of two proteins found on the surface of the virus called ‘RSV subgroup A stabilised prefusion F’ and ‘RSV subgroup B stabilised prefusion F</a:t>
            </a:r>
            <a:r>
              <a:rPr lang="en-GB" sz="1200" dirty="0">
                <a:latin typeface="+mn-lt"/>
                <a:ea typeface="Arial" panose="020B0604020202020204" pitchFamily="34" charset="0"/>
                <a:cs typeface="Aria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a:rPr>
              <a:t>The vaccine antigen (prefusion F proteins) stimulates the immune system to produce a</a:t>
            </a:r>
            <a:r>
              <a:rPr lang="en-GB" sz="1200" b="0" i="0" dirty="0">
                <a:effectLst/>
                <a:latin typeface="+mn-lt"/>
                <a:cs typeface="Arial"/>
              </a:rPr>
              <a:t>ntibodies</a:t>
            </a:r>
            <a:r>
              <a:rPr lang="en-GB" sz="1200" dirty="0">
                <a:latin typeface="+mn-lt"/>
                <a:cs typeface="Arial"/>
              </a:rPr>
              <a:t>.</a:t>
            </a:r>
            <a:r>
              <a:rPr lang="en-GB" sz="1200" b="0" i="0" dirty="0">
                <a:effectLst/>
                <a:latin typeface="+mn-lt"/>
                <a:cs typeface="Arial"/>
              </a:rPr>
              <a:t> </a:t>
            </a:r>
            <a:endParaRPr lang="en-GB" dirty="0">
              <a:hlinkClick r:id="rId3"/>
            </a:endParaRPr>
          </a:p>
          <a:p>
            <a:r>
              <a:rPr lang="en-GB" dirty="0" err="1">
                <a:hlinkClick r:id="rId3"/>
              </a:rPr>
              <a:t>Abrysvo</a:t>
            </a:r>
            <a:r>
              <a:rPr lang="en-GB" dirty="0">
                <a:hlinkClick r:id="rId3"/>
              </a:rPr>
              <a:t> powder and solvent for solution for injection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16</a:t>
            </a:fld>
            <a:endParaRPr lang="en-GB"/>
          </a:p>
        </p:txBody>
      </p:sp>
    </p:spTree>
    <p:extLst>
      <p:ext uri="{BB962C8B-B14F-4D97-AF65-F5344CB8AC3E}">
        <p14:creationId xmlns:p14="http://schemas.microsoft.com/office/powerpoint/2010/main" val="435306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After immunisation, it takes around two weeks for high levels of antibody transfer to the infant.</a:t>
            </a:r>
            <a:endParaRPr lang="en-GB" sz="1200" dirty="0">
              <a:latin typeface="+mn-lt"/>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a:rPr>
              <a:t>The vaccine antigen (prefusion F proteins) stimulates the immune system to produce a</a:t>
            </a:r>
            <a:r>
              <a:rPr lang="en-GB" sz="1200" b="0" i="0" dirty="0">
                <a:effectLst/>
                <a:latin typeface="+mn-lt"/>
                <a:cs typeface="Arial"/>
              </a:rPr>
              <a:t>ntibodies</a:t>
            </a:r>
            <a:r>
              <a:rPr lang="en-GB" sz="1200" dirty="0">
                <a:latin typeface="+mn-lt"/>
                <a:cs typeface="Arial"/>
              </a:rPr>
              <a:t>.</a:t>
            </a:r>
            <a:r>
              <a:rPr lang="en-GB" sz="1200" b="0" i="0" dirty="0">
                <a:effectLst/>
                <a:latin typeface="+mn-lt"/>
                <a:cs typeface="Arial"/>
              </a:rPr>
              <a:t> </a:t>
            </a:r>
            <a:r>
              <a:rPr lang="en-GB" sz="1200" dirty="0">
                <a:latin typeface="+mn-lt"/>
                <a:cs typeface="Arial"/>
              </a:rPr>
              <a:t>When</a:t>
            </a:r>
            <a:r>
              <a:rPr lang="en-GB" sz="1200" b="0" i="0" dirty="0">
                <a:effectLst/>
                <a:latin typeface="+mn-lt"/>
                <a:cs typeface="Arial"/>
              </a:rPr>
              <a:t> the individual encounters RSV virus, the antibodies neutralise the prefusion F proteins thus preventing the virus particle from fusing with and entering the host’s cells and causing an RSV </a:t>
            </a:r>
            <a:r>
              <a:rPr lang="en-GB" sz="1200" dirty="0">
                <a:latin typeface="+mn-lt"/>
                <a:cs typeface="Arial"/>
              </a:rPr>
              <a:t>infection.</a:t>
            </a:r>
            <a:endParaRPr lang="en-GB" dirty="0">
              <a:latin typeface="Arial"/>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a:cs typeface="Times New Roman"/>
              </a:rPr>
              <a:t>RSV vaccine can be offered to pregnant women up until birth but this may not offer as high a level of passive protection to the baby.</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17</a:t>
            </a:fld>
            <a:endParaRPr lang="en-GB"/>
          </a:p>
        </p:txBody>
      </p:sp>
    </p:spTree>
    <p:extLst>
      <p:ext uri="{BB962C8B-B14F-4D97-AF65-F5344CB8AC3E}">
        <p14:creationId xmlns:p14="http://schemas.microsoft.com/office/powerpoint/2010/main" val="1217811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Green Book on Immunisation chapter 27a Respiratory </a:t>
            </a:r>
            <a:r>
              <a:rPr lang="en-GB" dirty="0" err="1">
                <a:hlinkClick r:id="rId3"/>
              </a:rPr>
              <a:t>syncyntial</a:t>
            </a:r>
            <a:r>
              <a:rPr lang="en-GB" dirty="0">
                <a:hlinkClick r:id="rId3"/>
              </a:rPr>
              <a:t> virus (RSV) (publishing.service.gov.uk)</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RSV vaccination of pregnant women for infant protection: information for healthcare practitioners - GOV.UK (www.gov.uk)</a:t>
            </a:r>
            <a:endParaRPr lang="en-GB" dirty="0">
              <a:hlinkClick r:id="rId3"/>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18</a:t>
            </a:fld>
            <a:endParaRPr lang="en-GB"/>
          </a:p>
        </p:txBody>
      </p:sp>
    </p:spTree>
    <p:extLst>
      <p:ext uri="{BB962C8B-B14F-4D97-AF65-F5344CB8AC3E}">
        <p14:creationId xmlns:p14="http://schemas.microsoft.com/office/powerpoint/2010/main" val="480769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err="1">
                <a:solidFill>
                  <a:schemeClr val="tx1"/>
                </a:solidFill>
                <a:effectLst/>
                <a:latin typeface="+mn-lt"/>
                <a:ea typeface="+mn-ea"/>
                <a:cs typeface="+mn-cs"/>
              </a:rPr>
              <a:t>Abrysvo</a:t>
            </a:r>
            <a:r>
              <a:rPr lang="en-GB" sz="1200" b="0" i="0" kern="1200" dirty="0">
                <a:solidFill>
                  <a:schemeClr val="tx1"/>
                </a:solidFill>
                <a:effectLst/>
                <a:latin typeface="+mn-lt"/>
                <a:ea typeface="+mn-ea"/>
                <a:cs typeface="+mn-cs"/>
              </a:rPr>
              <a:t>® was licensed in the UK by the Medicines and Healthcare products Regulatory Agency (</a:t>
            </a:r>
            <a:r>
              <a:rPr lang="en-GB" dirty="0"/>
              <a:t>MHRA</a:t>
            </a:r>
            <a:r>
              <a:rPr lang="en-GB" sz="1200" b="0" i="0" kern="1200" dirty="0">
                <a:solidFill>
                  <a:schemeClr val="tx1"/>
                </a:solidFill>
                <a:effectLst/>
                <a:latin typeface="+mn-lt"/>
                <a:ea typeface="+mn-ea"/>
                <a:cs typeface="+mn-cs"/>
              </a:rPr>
              <a:t>) in November 2023 following clinical trials.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Northern Ireland until 31 December 2024, </a:t>
            </a:r>
            <a:r>
              <a:rPr lang="en-GB" sz="1200" kern="1200" dirty="0" err="1">
                <a:solidFill>
                  <a:schemeClr val="tx1"/>
                </a:solidFill>
                <a:effectLst/>
                <a:latin typeface="+mn-lt"/>
                <a:ea typeface="+mn-ea"/>
                <a:cs typeface="+mn-cs"/>
              </a:rPr>
              <a:t>Abrysvo</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is licensed under the European Medicines Agency (EMA) – see the SPPG/PHA PGD for further information.</a:t>
            </a: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vaccine was trialled in over 4,000 pregnant women. In the trials, </a:t>
            </a:r>
            <a:r>
              <a:rPr lang="en-GB" sz="1200" b="0" i="0" kern="1200" dirty="0" err="1">
                <a:solidFill>
                  <a:schemeClr val="tx1"/>
                </a:solidFill>
                <a:effectLst/>
                <a:latin typeface="+mn-lt"/>
                <a:ea typeface="+mn-ea"/>
                <a:cs typeface="+mn-cs"/>
              </a:rPr>
              <a:t>Abrysvo</a:t>
            </a:r>
            <a:r>
              <a:rPr lang="en-GB" sz="1200" b="0" i="0" kern="1200" dirty="0">
                <a:solidFill>
                  <a:schemeClr val="tx1"/>
                </a:solidFill>
                <a:effectLst/>
                <a:latin typeface="+mn-lt"/>
                <a:ea typeface="+mn-ea"/>
                <a:cs typeface="+mn-cs"/>
              </a:rPr>
              <a:t>® was shown to be 70% effective at preventing severe lower respiratory tract disease caused by </a:t>
            </a:r>
            <a:r>
              <a:rPr lang="en-GB" dirty="0"/>
              <a:t>RSV</a:t>
            </a:r>
            <a:r>
              <a:rPr lang="en-GB" sz="1200" b="0" i="0" kern="1200" dirty="0">
                <a:solidFill>
                  <a:schemeClr val="tx1"/>
                </a:solidFill>
                <a:effectLst/>
                <a:latin typeface="+mn-lt"/>
                <a:ea typeface="+mn-ea"/>
                <a:cs typeface="+mn-cs"/>
              </a:rPr>
              <a:t> in infants born to vaccinated mothers for at least the first 6 months of life (which is the period of time when infants are most vulnerable to severe </a:t>
            </a:r>
            <a:r>
              <a:rPr lang="en-GB" dirty="0"/>
              <a:t>RSV</a:t>
            </a:r>
            <a:r>
              <a:rPr lang="en-GB" sz="1200" b="0" i="0" kern="1200" dirty="0">
                <a:solidFill>
                  <a:schemeClr val="tx1"/>
                </a:solidFill>
                <a:effectLst/>
                <a:latin typeface="+mn-lt"/>
                <a:ea typeface="+mn-ea"/>
                <a:cs typeface="+mn-cs"/>
              </a:rPr>
              <a:t> infection). There is some evidence of protection beyond this age from the same clinical trial </a:t>
            </a:r>
            <a:r>
              <a:rPr lang="en-GB" dirty="0">
                <a:hlinkClick r:id="rId3"/>
              </a:rPr>
              <a:t>Bivalent Prefusion F Vaccine in Pregnancy to Prevent RSV Illness in Infants. Reply - PubMed (nih.gov)</a:t>
            </a: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r>
              <a:rPr lang="en-GB" dirty="0">
                <a:hlinkClick r:id="rId4"/>
              </a:rPr>
              <a:t>RSV vaccination of pregnant women for infant protection: information for healthcare practitioners - GOV.UK (www.gov.uk)</a:t>
            </a:r>
            <a:endParaRPr lang="en-GB" dirty="0"/>
          </a:p>
          <a:p>
            <a:pPr marL="0" indent="0">
              <a:buFont typeface="Arial" panose="020B0604020202020204" pitchFamily="34" charset="0"/>
              <a:buNone/>
            </a:pPr>
            <a:endParaRPr lang="en-GB" dirty="0">
              <a:hlinkClick r:id="rId5"/>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374864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a:t>
            </a:fld>
            <a:endParaRPr lang="en-GB"/>
          </a:p>
        </p:txBody>
      </p:sp>
    </p:spTree>
    <p:extLst>
      <p:ext uri="{BB962C8B-B14F-4D97-AF65-F5344CB8AC3E}">
        <p14:creationId xmlns:p14="http://schemas.microsoft.com/office/powerpoint/2010/main" val="2091065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Lactational antibody transfer and indirect protective effects (“cocooning”) would also be expected to apply where vaccine is given too late in pregnancy for good transplacental transfer.</a:t>
            </a:r>
          </a:p>
          <a:p>
            <a:pPr marL="0" indent="0">
              <a:buFont typeface="Arial" panose="020B0604020202020204" pitchFamily="34" charset="0"/>
              <a:buNone/>
            </a:pPr>
            <a:r>
              <a:rPr lang="en-GB" dirty="0">
                <a:hlinkClick r:id="rId3"/>
              </a:rPr>
              <a:t>Green Book on Immunisation chapter 27a Respiratory </a:t>
            </a:r>
            <a:r>
              <a:rPr lang="en-GB" dirty="0" err="1">
                <a:hlinkClick r:id="rId3"/>
              </a:rPr>
              <a:t>syncyntial</a:t>
            </a:r>
            <a:r>
              <a:rPr lang="en-GB" dirty="0">
                <a:hlinkClick r:id="rId3"/>
              </a:rPr>
              <a:t> virus (RSV) (publishing.service.gov.uk)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20</a:t>
            </a:fld>
            <a:endParaRPr lang="en-GB"/>
          </a:p>
        </p:txBody>
      </p:sp>
    </p:spTree>
    <p:extLst>
      <p:ext uri="{BB962C8B-B14F-4D97-AF65-F5344CB8AC3E}">
        <p14:creationId xmlns:p14="http://schemas.microsoft.com/office/powerpoint/2010/main" val="2148426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panose="020B0604020202020204" pitchFamily="34" charset="0"/>
              <a:buChar char="•"/>
            </a:pPr>
            <a:r>
              <a:rPr lang="en-GB" sz="1200" dirty="0">
                <a:solidFill>
                  <a:srgbClr val="7030A0"/>
                </a:solidFill>
                <a:cs typeface="Arial"/>
              </a:rPr>
              <a:t>Monoclonal antibody for high-risk infants is a different product to the vaccine offered to pregnant women and older adults.</a:t>
            </a:r>
          </a:p>
          <a:p>
            <a:pPr marL="171450" indent="-171450">
              <a:lnSpc>
                <a:spcPct val="110000"/>
              </a:lnSpc>
              <a:buFont typeface="Arial" panose="020B0604020202020204" pitchFamily="34" charset="0"/>
              <a:buChar char="•"/>
            </a:pPr>
            <a:r>
              <a:rPr lang="en-GB" dirty="0"/>
              <a:t>For the selective immunisation of high-risk children, monoclonal antibodies are given seasonally, usually in or from around calendar week 40 in early October.</a:t>
            </a:r>
            <a:endParaRPr lang="en-GB" sz="1200" dirty="0">
              <a:solidFill>
                <a:srgbClr val="7030A0"/>
              </a:solidFill>
            </a:endParaRPr>
          </a:p>
          <a:p>
            <a:pPr>
              <a:lnSpc>
                <a:spcPct val="110000"/>
              </a:lnSpc>
            </a:pPr>
            <a:r>
              <a:rPr lang="en-GB" sz="1200" dirty="0">
                <a:solidFill>
                  <a:srgbClr val="7030A0"/>
                </a:solidFill>
                <a:cs typeface="Arial"/>
              </a:rPr>
              <a:t>Further information on monoclonal antibodies and the high-risk infant programme can be found in the Green Book RSV chapter.</a:t>
            </a:r>
            <a:endParaRPr lang="en-GB" u="sng" dirty="0"/>
          </a:p>
        </p:txBody>
      </p:sp>
      <p:sp>
        <p:nvSpPr>
          <p:cNvPr id="4" name="Slide Number Placeholder 3"/>
          <p:cNvSpPr>
            <a:spLocks noGrp="1"/>
          </p:cNvSpPr>
          <p:nvPr>
            <p:ph type="sldNum" sz="quarter" idx="5"/>
          </p:nvPr>
        </p:nvSpPr>
        <p:spPr/>
        <p:txBody>
          <a:bodyPr/>
          <a:lstStyle/>
          <a:p>
            <a:fld id="{AB5E6CED-5492-4614-9686-C1FE80B7C7AF}" type="slidenum">
              <a:rPr lang="en-GB" smtClean="0"/>
              <a:t>21</a:t>
            </a:fld>
            <a:endParaRPr lang="en-GB"/>
          </a:p>
        </p:txBody>
      </p:sp>
    </p:spTree>
    <p:extLst>
      <p:ext uri="{BB962C8B-B14F-4D97-AF65-F5344CB8AC3E}">
        <p14:creationId xmlns:p14="http://schemas.microsoft.com/office/powerpoint/2010/main" val="2642109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vaccine which will be used in the universal </a:t>
            </a:r>
            <a:r>
              <a:rPr lang="en-GB" sz="1200" kern="1200" dirty="0">
                <a:solidFill>
                  <a:schemeClr val="accent1">
                    <a:lumMod val="75000"/>
                  </a:schemeClr>
                </a:solidFill>
                <a:latin typeface="+mn-lt"/>
                <a:ea typeface="+mn-ea"/>
                <a:cs typeface="+mn-cs"/>
              </a:rPr>
              <a:t>r</a:t>
            </a:r>
            <a:r>
              <a:rPr lang="en-GB" sz="1200" dirty="0">
                <a:solidFill>
                  <a:schemeClr val="accent1">
                    <a:lumMod val="75000"/>
                  </a:schemeClr>
                </a:solidFill>
              </a:rPr>
              <a:t>espiratory syncytial virus (RSV) vaccination programme in Northern Ireland is </a:t>
            </a:r>
            <a:r>
              <a:rPr lang="en-GB" sz="1200" kern="1200" dirty="0" err="1">
                <a:solidFill>
                  <a:schemeClr val="accent1">
                    <a:lumMod val="75000"/>
                  </a:schemeClr>
                </a:solidFill>
                <a:latin typeface="+mn-lt"/>
                <a:ea typeface="+mn-ea"/>
                <a:cs typeface="+mn-cs"/>
              </a:rPr>
              <a:t>Abrysvo</a:t>
            </a:r>
            <a:r>
              <a:rPr lang="en-GB" sz="1200" kern="1200" dirty="0">
                <a:solidFill>
                  <a:schemeClr val="accent1">
                    <a:lumMod val="75000"/>
                  </a:schemeClr>
                </a:solidFill>
                <a:latin typeface="+mn-lt"/>
                <a:ea typeface="+mn-ea"/>
                <a:cs typeface="+mn-cs"/>
              </a:rPr>
              <a:t>® </a:t>
            </a:r>
            <a:r>
              <a:rPr lang="en-GB" dirty="0"/>
              <a:t>Pfizer RSV pre-F vaccine.</a:t>
            </a:r>
          </a:p>
        </p:txBody>
      </p:sp>
      <p:sp>
        <p:nvSpPr>
          <p:cNvPr id="4" name="Slide Number Placeholder 3"/>
          <p:cNvSpPr>
            <a:spLocks noGrp="1"/>
          </p:cNvSpPr>
          <p:nvPr>
            <p:ph type="sldNum" sz="quarter" idx="5"/>
          </p:nvPr>
        </p:nvSpPr>
        <p:spPr/>
        <p:txBody>
          <a:bodyPr/>
          <a:lstStyle/>
          <a:p>
            <a:fld id="{AB5E6CED-5492-4614-9686-C1FE80B7C7AF}" type="slidenum">
              <a:rPr lang="en-GB" smtClean="0"/>
              <a:t>22</a:t>
            </a:fld>
            <a:endParaRPr lang="en-GB"/>
          </a:p>
        </p:txBody>
      </p:sp>
    </p:spTree>
    <p:extLst>
      <p:ext uri="{BB962C8B-B14F-4D97-AF65-F5344CB8AC3E}">
        <p14:creationId xmlns:p14="http://schemas.microsoft.com/office/powerpoint/2010/main" val="2514066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syringe stopper contains </a:t>
            </a:r>
            <a:r>
              <a:rPr lang="en-US" sz="1200" dirty="0">
                <a:cs typeface="Arial"/>
              </a:rPr>
              <a:t>synthetic </a:t>
            </a:r>
            <a:r>
              <a:rPr lang="en-US" sz="1200" dirty="0" err="1">
                <a:cs typeface="Arial"/>
              </a:rPr>
              <a:t>chlorobutyl</a:t>
            </a:r>
            <a:r>
              <a:rPr lang="en-US" sz="1200" dirty="0">
                <a:cs typeface="Arial"/>
              </a:rPr>
              <a:t> rubber and the tip cap contains synthetic isoprene/</a:t>
            </a:r>
            <a:r>
              <a:rPr lang="en-US" sz="1200" dirty="0" err="1">
                <a:cs typeface="Arial"/>
              </a:rPr>
              <a:t>bromobutyl</a:t>
            </a:r>
            <a:r>
              <a:rPr lang="en-US" sz="1200" dirty="0">
                <a:cs typeface="Arial"/>
              </a:rPr>
              <a:t> blend rubber.</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powder is white.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solvent is a clear, colourless liquid.</a:t>
            </a:r>
          </a:p>
          <a:p>
            <a:pPr marL="0" indent="0">
              <a:buFont typeface="Arial" panose="020B0604020202020204" pitchFamily="34" charset="0"/>
              <a:buNone/>
            </a:pPr>
            <a:r>
              <a:rPr lang="en-GB" dirty="0" err="1">
                <a:hlinkClick r:id="rId3"/>
              </a:rPr>
              <a:t>Abrysvo</a:t>
            </a:r>
            <a:r>
              <a:rPr lang="en-GB" dirty="0">
                <a:hlinkClick r:id="rId3"/>
              </a:rPr>
              <a:t> powder and solvent for solution for injection - Summary of Product Characteristics (SmPC) - (</a:t>
            </a:r>
            <a:r>
              <a:rPr lang="en-GB" dirty="0" err="1">
                <a:hlinkClick r:id="rId3"/>
              </a:rPr>
              <a:t>emc</a:t>
            </a:r>
            <a:r>
              <a:rPr lang="en-GB" dirty="0">
                <a:hlinkClick r:id="rId3"/>
              </a:rPr>
              <a:t>) (medicines.org.uk)</a:t>
            </a:r>
            <a:endParaRPr lang="en-GB" sz="1200" b="0" i="0" kern="1200" dirty="0">
              <a:solidFill>
                <a:schemeClr val="tx1"/>
              </a:solidFill>
              <a:effectLst/>
              <a:latin typeface="+mn-lt"/>
              <a:ea typeface="+mn-ea"/>
              <a:cs typeface="+mn-cs"/>
            </a:endParaRPr>
          </a:p>
          <a:p>
            <a:pPr marL="0" indent="0"/>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23</a:t>
            </a:fld>
            <a:endParaRPr lang="en-GB"/>
          </a:p>
        </p:txBody>
      </p:sp>
    </p:spTree>
    <p:extLst>
      <p:ext uri="{BB962C8B-B14F-4D97-AF65-F5344CB8AC3E}">
        <p14:creationId xmlns:p14="http://schemas.microsoft.com/office/powerpoint/2010/main" val="870534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There are very few individuals who cannot receive an indicated RSV vaccine or immunisation. Where there is doubt, appropriate advice should be sought from a specialist or the PHA immunisation team (pha.immunisation@hscni.net)</a:t>
            </a:r>
          </a:p>
          <a:p>
            <a:pPr marL="171450" indent="-171450">
              <a:buFont typeface="Arial" panose="020B0604020202020204" pitchFamily="34" charset="0"/>
              <a:buChar char="•"/>
            </a:pPr>
            <a:r>
              <a:rPr lang="en-GB" dirty="0"/>
              <a:t>The </a:t>
            </a:r>
            <a:r>
              <a:rPr lang="en-GB" dirty="0" err="1"/>
              <a:t>Abrysvo</a:t>
            </a:r>
            <a:r>
              <a:rPr lang="en-GB" dirty="0"/>
              <a:t>® vaccine contains small amounts of polysorbate 80. Rarely, people may be allergic to polysorbate 80. However, polysorbate 80 is widely used in medicines and foods, and is present in many medicines including other monoclonal antibody preparations. Individuals who have tolerated injections that contain polysorbate 80 (including some COVID-19 vaccines) are likely to tolerate RSV vaccines containing polysorbate 80.</a:t>
            </a:r>
          </a:p>
          <a:p>
            <a:r>
              <a:rPr lang="en-GB" dirty="0">
                <a:hlinkClick r:id="rId3"/>
              </a:rPr>
              <a:t>Green Book on Immunisation chapter 27a Respiratory </a:t>
            </a:r>
            <a:r>
              <a:rPr lang="en-GB" dirty="0" err="1">
                <a:hlinkClick r:id="rId3"/>
              </a:rPr>
              <a:t>syncyntial</a:t>
            </a:r>
            <a:r>
              <a:rPr lang="en-GB" dirty="0">
                <a:hlinkClick r:id="rId3"/>
              </a:rPr>
              <a:t> virus (RSV) (publishing.service.gov.uk)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24</a:t>
            </a:fld>
            <a:endParaRPr lang="en-GB"/>
          </a:p>
        </p:txBody>
      </p:sp>
    </p:spTree>
    <p:extLst>
      <p:ext uri="{BB962C8B-B14F-4D97-AF65-F5344CB8AC3E}">
        <p14:creationId xmlns:p14="http://schemas.microsoft.com/office/powerpoint/2010/main" val="527789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cs typeface="Arial"/>
              </a:rPr>
              <a:t>*Note that warfarin is not commonly prescribed for anticoagulation in pregnant women and anticoagulation may be through heparin injections.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cs typeface="Arial"/>
              </a:rPr>
              <a:t>If in any doubt regarding IM vaccination, consult with the clinician responsible for prescribing or monitoring the woman’s anticoagulant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7030A0"/>
              </a:solidFill>
              <a:cs typeface="Arial"/>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25</a:t>
            </a:fld>
            <a:endParaRPr lang="en-GB"/>
          </a:p>
        </p:txBody>
      </p:sp>
    </p:spTree>
    <p:extLst>
      <p:ext uri="{BB962C8B-B14F-4D97-AF65-F5344CB8AC3E}">
        <p14:creationId xmlns:p14="http://schemas.microsoft.com/office/powerpoint/2010/main" val="2629797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t>*there are no safety concerns from vaccinating an individual acutely unwell with a systemic infection, however, vaccination could result in confusion between adverse reactions to the vaccine and the differential diagnosis of any acute illness therefore vaccination should be deferred until recovery from systemic illness.</a:t>
            </a:r>
          </a:p>
          <a:p>
            <a:pPr marL="0" indent="0">
              <a:buFont typeface="Arial" panose="020B0604020202020204" pitchFamily="34" charset="0"/>
              <a:buNone/>
            </a:pPr>
            <a:r>
              <a:rPr lang="en-GB" dirty="0">
                <a:hlinkClick r:id="rId3"/>
              </a:rPr>
              <a:t>Green Book on Immunisation chapter 27a Respiratory </a:t>
            </a:r>
            <a:r>
              <a:rPr lang="en-GB" dirty="0" err="1">
                <a:hlinkClick r:id="rId3"/>
              </a:rPr>
              <a:t>syncyntial</a:t>
            </a:r>
            <a:r>
              <a:rPr lang="en-GB" dirty="0">
                <a:hlinkClick r:id="rId3"/>
              </a:rPr>
              <a:t> virus (RSV) (publishing.service.gov.uk)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2136760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vaccine should ordinarily be used immediately after being taken from the fridge (and reconstituted), to reduce the risk of administration errors, minimise waste, and from a microbiological perspective. </a:t>
            </a:r>
            <a:r>
              <a:rPr lang="en-GB" sz="1200" b="0" i="0" kern="1200" dirty="0">
                <a:solidFill>
                  <a:schemeClr val="tx1"/>
                </a:solidFill>
                <a:effectLst/>
                <a:latin typeface="+mn-lt"/>
                <a:ea typeface="+mn-ea"/>
                <a:cs typeface="+mn-cs"/>
              </a:rPr>
              <a:t>Chemical and physical in-use stability has been demonstrated for 4 hours between 15°C and 30°C.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Vaccination should ideally be offered in week 28 or soon after to maximise the likelihood of the baby being optimally protected from birth.</a:t>
            </a:r>
          </a:p>
          <a:p>
            <a:pPr marL="171450" indent="-171450">
              <a:buFont typeface="Arial" panose="020B0604020202020204" pitchFamily="34" charset="0"/>
              <a:buChar char="•"/>
            </a:pPr>
            <a:r>
              <a:rPr lang="en-GB" dirty="0"/>
              <a:t>However, vaccines given to the mother close to delivery, including soon after birth, may offer indirect protection by preventing maternal infection/infectiousness and through antibody transfer in breastmilk.</a:t>
            </a:r>
          </a:p>
          <a:p>
            <a:pPr marL="0" indent="0">
              <a:buFont typeface="Arial" panose="020B0604020202020204" pitchFamily="34" charset="0"/>
              <a:buNone/>
            </a:pPr>
            <a:r>
              <a:rPr lang="en-GB" dirty="0">
                <a:hlinkClick r:id="rId3"/>
              </a:rPr>
              <a:t>Green Book on Immunisation chapter 27a Respiratory </a:t>
            </a:r>
            <a:r>
              <a:rPr lang="en-GB" dirty="0" err="1">
                <a:hlinkClick r:id="rId3"/>
              </a:rPr>
              <a:t>syncyntial</a:t>
            </a:r>
            <a:r>
              <a:rPr lang="en-GB" dirty="0">
                <a:hlinkClick r:id="rId3"/>
              </a:rPr>
              <a:t> virus (RSV) (publishing.service.gov.uk)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27</a:t>
            </a:fld>
            <a:endParaRPr lang="en-GB"/>
          </a:p>
        </p:txBody>
      </p:sp>
    </p:spTree>
    <p:extLst>
      <p:ext uri="{BB962C8B-B14F-4D97-AF65-F5344CB8AC3E}">
        <p14:creationId xmlns:p14="http://schemas.microsoft.com/office/powerpoint/2010/main" val="3975897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1800638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402271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National RSV vaccination programme announced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a:t>
            </a:fld>
            <a:endParaRPr lang="en-GB"/>
          </a:p>
        </p:txBody>
      </p:sp>
    </p:spTree>
    <p:extLst>
      <p:ext uri="{BB962C8B-B14F-4D97-AF65-F5344CB8AC3E}">
        <p14:creationId xmlns:p14="http://schemas.microsoft.com/office/powerpoint/2010/main" val="3248206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Pregnant women can safely have </a:t>
            </a:r>
            <a:r>
              <a:rPr lang="en-GB" dirty="0" err="1"/>
              <a:t>Abrysvo</a:t>
            </a:r>
            <a:r>
              <a:rPr lang="en-GB" dirty="0"/>
              <a:t> co-administered with influenza vaccine, COVID-19 vaccine and/or anti-D immunoglobulin; there are no concerns around blunted responses or interactions. </a:t>
            </a:r>
            <a:endParaRPr lang="en-GB" dirty="0">
              <a:solidFill>
                <a:srgbClr val="000000"/>
              </a:solidFill>
              <a:latin typeface="Arial"/>
              <a:cs typeface="Arial"/>
            </a:endParaRPr>
          </a:p>
          <a:p>
            <a:pPr marL="171450" indent="-171450">
              <a:buFont typeface="Arial" panose="020B0604020202020204" pitchFamily="34" charset="0"/>
              <a:buChar char="•"/>
            </a:pPr>
            <a:r>
              <a:rPr lang="en-GB" dirty="0">
                <a:solidFill>
                  <a:srgbClr val="000000"/>
                </a:solidFill>
                <a:latin typeface="Arial"/>
                <a:cs typeface="Arial"/>
              </a:rPr>
              <a:t>If more than one injection is administered at the same time, these should be given at a separate sites, preferably in different limbs. </a:t>
            </a:r>
            <a:endParaRPr lang="en-US" dirty="0">
              <a:solidFill>
                <a:srgbClr val="000000"/>
              </a:solidFill>
              <a:latin typeface="Arial"/>
              <a:cs typeface="Arial"/>
            </a:endParaRPr>
          </a:p>
          <a:p>
            <a:pPr marL="171450" indent="-171450">
              <a:buFont typeface="Arial" panose="020B0604020202020204" pitchFamily="34" charset="0"/>
              <a:buChar char="•"/>
            </a:pPr>
            <a:r>
              <a:rPr lang="en-GB" dirty="0">
                <a:solidFill>
                  <a:srgbClr val="000000"/>
                </a:solidFill>
                <a:latin typeface="Arial"/>
                <a:cs typeface="Arial"/>
              </a:rPr>
              <a:t>If given in the same limb, the injections should be given at least 2.5cm apart. The sites of each injection given should be noted in the woman's health records.</a:t>
            </a:r>
          </a:p>
          <a:p>
            <a:pPr marL="0" indent="0">
              <a:buFont typeface="Arial" panose="020B0604020202020204" pitchFamily="34" charset="0"/>
              <a:buNone/>
            </a:pPr>
            <a:r>
              <a:rPr lang="en-GB" dirty="0">
                <a:hlinkClick r:id="rId3"/>
              </a:rPr>
              <a:t>Green Book on Immunisation chapter 27a Respiratory </a:t>
            </a:r>
            <a:r>
              <a:rPr lang="en-GB" dirty="0" err="1">
                <a:hlinkClick r:id="rId3"/>
              </a:rPr>
              <a:t>syncyntial</a:t>
            </a:r>
            <a:r>
              <a:rPr lang="en-GB" dirty="0">
                <a:hlinkClick r:id="rId3"/>
              </a:rPr>
              <a:t> virus (RSV) (publishing.service.gov.uk)</a:t>
            </a:r>
            <a:endParaRPr lang="en-US" dirty="0">
              <a:latin typeface="Arial"/>
              <a:cs typeface="Arial"/>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34</a:t>
            </a:fld>
            <a:endParaRPr lang="en-GB"/>
          </a:p>
        </p:txBody>
      </p:sp>
    </p:spTree>
    <p:extLst>
      <p:ext uri="{BB962C8B-B14F-4D97-AF65-F5344CB8AC3E}">
        <p14:creationId xmlns:p14="http://schemas.microsoft.com/office/powerpoint/2010/main" val="3253218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on Immunisation chapter 27a Respiratory </a:t>
            </a:r>
            <a:r>
              <a:rPr lang="en-GB" dirty="0" err="1">
                <a:hlinkClick r:id="rId3"/>
              </a:rPr>
              <a:t>syncyntial</a:t>
            </a:r>
            <a:r>
              <a:rPr lang="en-GB" dirty="0">
                <a:hlinkClick r:id="rId3"/>
              </a:rPr>
              <a:t> virus (RSV) (publishing.service.gov.uk)</a:t>
            </a:r>
            <a:endParaRPr lang="en-US" dirty="0">
              <a:latin typeface="Arial"/>
              <a:cs typeface="Arial"/>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863575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No adverse effects of </a:t>
            </a:r>
            <a:r>
              <a:rPr lang="en-GB" sz="1200" b="0" i="0" kern="1200" dirty="0" err="1">
                <a:solidFill>
                  <a:schemeClr val="tx1"/>
                </a:solidFill>
                <a:effectLst/>
                <a:latin typeface="+mn-lt"/>
                <a:ea typeface="+mn-ea"/>
                <a:cs typeface="+mn-cs"/>
              </a:rPr>
              <a:t>Abrysvo</a:t>
            </a:r>
            <a:r>
              <a:rPr lang="en-GB" sz="1200" dirty="0"/>
              <a:t>®</a:t>
            </a:r>
            <a:r>
              <a:rPr lang="en-GB" sz="1200" b="0" i="0" kern="1200" dirty="0">
                <a:solidFill>
                  <a:schemeClr val="tx1"/>
                </a:solidFill>
                <a:effectLst/>
                <a:latin typeface="+mn-lt"/>
                <a:ea typeface="+mn-ea"/>
                <a:cs typeface="+mn-cs"/>
              </a:rPr>
              <a:t> have been shown in breastfed infants of vaccinated mothers.</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4161744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Abrysvo</a:t>
            </a:r>
            <a:r>
              <a:rPr lang="en-GB" dirty="0">
                <a:hlinkClick r:id="rId3"/>
              </a:rPr>
              <a:t> powder and solvent for solution for injection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37</a:t>
            </a:fld>
            <a:endParaRPr lang="en-GB"/>
          </a:p>
        </p:txBody>
      </p:sp>
    </p:spTree>
    <p:extLst>
      <p:ext uri="{BB962C8B-B14F-4D97-AF65-F5344CB8AC3E}">
        <p14:creationId xmlns:p14="http://schemas.microsoft.com/office/powerpoint/2010/main" val="1467364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14000"/>
              </a:lnSpc>
              <a:spcBef>
                <a:spcPts val="0"/>
              </a:spcBef>
              <a:spcAft>
                <a:spcPts val="600"/>
              </a:spcAft>
              <a:buClr>
                <a:srgbClr val="007C91"/>
              </a:buClr>
              <a:buSzTx/>
              <a:buFont typeface="Arial" panose="020B0604020202020204" pitchFamily="34" charset="0"/>
              <a:buChar char="•"/>
              <a:tabLst/>
              <a:defRPr/>
            </a:pPr>
            <a:r>
              <a:rPr kumimoji="0" lang="en-GB" altLang="en-US" b="0" i="0" u="none" strike="noStrike" kern="1200" cap="none" spc="0" normalizeH="0" baseline="0" noProof="0" dirty="0">
                <a:ln>
                  <a:noFill/>
                </a:ln>
                <a:solidFill>
                  <a:prstClr val="black"/>
                </a:solidFill>
                <a:effectLst/>
                <a:uLnTx/>
                <a:uFillTx/>
                <a:latin typeface="Arial"/>
                <a:ea typeface="ヒラギノ角ゴ Pro W3"/>
              </a:rPr>
              <a:t>Vaccines are carefully monitored to ensure they are safe, not causing untoward side effects and are suitable for the immunisation programme.</a:t>
            </a:r>
            <a:endParaRPr lang="en-GB" altLang="en-US" b="0" i="0" u="none" strike="noStrike" kern="1200" cap="none" spc="0" normalizeH="0" baseline="0" noProof="0" dirty="0">
              <a:ln>
                <a:noFill/>
              </a:ln>
              <a:solidFill>
                <a:prstClr val="black"/>
              </a:solidFill>
              <a:effectLst/>
              <a:uLnTx/>
              <a:uFillTx/>
              <a:latin typeface="Arial"/>
              <a:ea typeface="ヒラギノ角ゴ Pro W3"/>
            </a:endParaRPr>
          </a:p>
          <a:p>
            <a:pPr marL="285750" indent="-285750">
              <a:spcAft>
                <a:spcPts val="600"/>
              </a:spcAft>
              <a:buClr>
                <a:srgbClr val="007C91"/>
              </a:buClr>
              <a:buFont typeface="Arial" panose="020B0604020202020204" pitchFamily="34" charset="0"/>
              <a:buChar char="•"/>
              <a:defRPr/>
            </a:pPr>
            <a:r>
              <a:rPr kumimoji="0" lang="en-GB" altLang="en-US" b="0" i="0" u="none" strike="noStrike" kern="1200" cap="none" spc="0" normalizeH="0" baseline="0" noProof="0" dirty="0">
                <a:ln>
                  <a:noFill/>
                </a:ln>
                <a:solidFill>
                  <a:prstClr val="black"/>
                </a:solidFill>
                <a:effectLst/>
                <a:uLnTx/>
                <a:uFillTx/>
                <a:latin typeface="Arial"/>
                <a:ea typeface="ヒラギノ角ゴ Pro W3"/>
              </a:rPr>
              <a:t>MHRA promotes the collection and investigation of adverse reactions through the Yellow Card scheme which is a voluntary reporting system for suspected adverse reactions.</a:t>
            </a:r>
            <a:endParaRPr lang="en-GB" altLang="en-US" b="0" i="0" u="none" strike="noStrike" kern="1200" cap="none" spc="0" normalizeH="0" baseline="0" noProof="0" dirty="0">
              <a:ln>
                <a:noFill/>
              </a:ln>
              <a:solidFill>
                <a:prstClr val="black"/>
              </a:solidFill>
              <a:effectLst/>
              <a:uLnTx/>
              <a:uFillTx/>
              <a:latin typeface="Arial" pitchFamily="34" charset="0"/>
              <a:ea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417964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National RSV vaccination programme announced - GOV.UK (www.gov.uk)</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211027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incubation period is considered to range from 2 - 8 days and infectious period from 3 – 8 days. </a:t>
            </a:r>
          </a:p>
          <a:p>
            <a:pPr marL="171450" indent="-171450">
              <a:buFont typeface="Arial" panose="020B0604020202020204" pitchFamily="34" charset="0"/>
              <a:buChar char="•"/>
            </a:pPr>
            <a:r>
              <a:rPr lang="en-GB" dirty="0"/>
              <a:t>The virus is spread from respiratory secretions through close contact with infected persons via respiratory droplets or contact with contaminated surfaces or objects. </a:t>
            </a:r>
            <a:endParaRPr lang="en-GB" dirty="0">
              <a:hlinkClick r:id="rId3"/>
            </a:endParaRPr>
          </a:p>
          <a:p>
            <a:r>
              <a:rPr lang="en-GB" dirty="0">
                <a:hlinkClick r:id="rId3"/>
              </a:rPr>
              <a:t>Respiratory syncytial virus: the green book, chapter 27a - GOV.UK (www.gov.uk)</a:t>
            </a:r>
            <a:endParaRPr lang="da-DK" dirty="0">
              <a:hlinkClick r:id="rId4"/>
            </a:endParaRPr>
          </a:p>
          <a:p>
            <a:r>
              <a:rPr lang="en-GB" dirty="0">
                <a:hlinkClick r:id="rId5"/>
              </a:rPr>
              <a:t>Bronchiolitis | </a:t>
            </a:r>
            <a:r>
              <a:rPr lang="en-GB" dirty="0" err="1">
                <a:hlinkClick r:id="rId5"/>
              </a:rPr>
              <a:t>nidirect</a:t>
            </a:r>
            <a:endParaRPr lang="da-DK" dirty="0">
              <a:hlinkClick r:id="rId4"/>
            </a:endParaRPr>
          </a:p>
        </p:txBody>
      </p:sp>
      <p:sp>
        <p:nvSpPr>
          <p:cNvPr id="4" name="Slide Number Placeholder 3"/>
          <p:cNvSpPr>
            <a:spLocks noGrp="1"/>
          </p:cNvSpPr>
          <p:nvPr>
            <p:ph type="sldNum" sz="quarter" idx="10"/>
          </p:nvPr>
        </p:nvSpPr>
        <p:spPr/>
        <p:txBody>
          <a:bodyPr/>
          <a:lstStyle/>
          <a:p>
            <a:fld id="{AB5E6CED-5492-4614-9686-C1FE80B7C7AF}" type="slidenum">
              <a:rPr lang="en-GB" smtClean="0"/>
              <a:t>5</a:t>
            </a:fld>
            <a:endParaRPr lang="en-GB"/>
          </a:p>
        </p:txBody>
      </p:sp>
    </p:spTree>
    <p:extLst>
      <p:ext uri="{BB962C8B-B14F-4D97-AF65-F5344CB8AC3E}">
        <p14:creationId xmlns:p14="http://schemas.microsoft.com/office/powerpoint/2010/main" val="93278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RSV is a common cause of respiratory tract infections. It usually causes a mild self-limiting respiratory infection in adults and children, but it can be severe in infants and older adults who are at increased risk of acute lower respiratory tract infection, including bronchiolitis in infants.</a:t>
            </a:r>
          </a:p>
        </p:txBody>
      </p:sp>
      <p:sp>
        <p:nvSpPr>
          <p:cNvPr id="4" name="Slide Number Placeholder 3"/>
          <p:cNvSpPr>
            <a:spLocks noGrp="1"/>
          </p:cNvSpPr>
          <p:nvPr>
            <p:ph type="sldNum" sz="quarter" idx="5"/>
          </p:nvPr>
        </p:nvSpPr>
        <p:spPr/>
        <p:txBody>
          <a:bodyPr/>
          <a:lstStyle/>
          <a:p>
            <a:fld id="{AB5E6CED-5492-4614-9686-C1FE80B7C7AF}" type="slidenum">
              <a:rPr lang="en-GB" smtClean="0"/>
              <a:t>6</a:t>
            </a:fld>
            <a:endParaRPr lang="en-GB"/>
          </a:p>
        </p:txBody>
      </p:sp>
    </p:spTree>
    <p:extLst>
      <p:ext uri="{BB962C8B-B14F-4D97-AF65-F5344CB8AC3E}">
        <p14:creationId xmlns:p14="http://schemas.microsoft.com/office/powerpoint/2010/main" val="309163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a:cs typeface="Arial"/>
              </a:rPr>
              <a:t>Infants with severe bronchiolitis from RSV may need intensive care and the infection can be fatal.</a:t>
            </a:r>
            <a:endParaRPr lang="en-GB" dirty="0"/>
          </a:p>
          <a:p>
            <a:pPr marL="171450" indent="-171450">
              <a:buFont typeface="Arial" panose="020B0604020202020204" pitchFamily="34" charset="0"/>
              <a:buChar char="•"/>
            </a:pPr>
            <a:r>
              <a:rPr lang="en-GB" dirty="0"/>
              <a:t>RSV associated infant mortality is highest in low- and middle-income countries, but RSV has a significant disease burden and related healthcare admissions in the UK.</a:t>
            </a:r>
          </a:p>
          <a:p>
            <a:pPr marL="0" indent="0">
              <a:buFont typeface="Arial" panose="020B0604020202020204" pitchFamily="34" charset="0"/>
              <a:buNone/>
            </a:pPr>
            <a:r>
              <a:rPr lang="en-GB" dirty="0">
                <a:hlinkClick r:id="rId3"/>
              </a:rPr>
              <a:t>Green Book on Immunisation chapter 27a Respiratory </a:t>
            </a:r>
            <a:r>
              <a:rPr lang="en-GB" dirty="0" err="1">
                <a:hlinkClick r:id="rId3"/>
              </a:rPr>
              <a:t>syncyntial</a:t>
            </a:r>
            <a:r>
              <a:rPr lang="en-GB" dirty="0">
                <a:hlinkClick r:id="rId3"/>
              </a:rPr>
              <a:t> virus (RSV) (publishing.service.gov.uk)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a:t>
            </a:fld>
            <a:endParaRPr lang="en-GB"/>
          </a:p>
        </p:txBody>
      </p:sp>
    </p:spTree>
    <p:extLst>
      <p:ext uri="{BB962C8B-B14F-4D97-AF65-F5344CB8AC3E}">
        <p14:creationId xmlns:p14="http://schemas.microsoft.com/office/powerpoint/2010/main" val="2655482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Respiratory syncytial virus: the green book, chapter 27a - GOV.UK (www.gov.uk)</a:t>
            </a:r>
            <a:endParaRPr lang="da-DK" dirty="0">
              <a:hlinkClick r:id="rId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cs typeface="Arial"/>
            </a:endParaRPr>
          </a:p>
          <a:p>
            <a:endParaRPr lang="en-GB" b="1" dirty="0"/>
          </a:p>
        </p:txBody>
      </p:sp>
      <p:sp>
        <p:nvSpPr>
          <p:cNvPr id="4" name="Slide Number Placeholder 3"/>
          <p:cNvSpPr>
            <a:spLocks noGrp="1"/>
          </p:cNvSpPr>
          <p:nvPr>
            <p:ph type="sldNum" sz="quarter" idx="5"/>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122416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Birth months August to November are a risk factor for hospital admission due to RSV infection; these infants are younger, with correspondingly smaller airways, during peak RSV seasonal activity and have less well-developed immune systems than older infants.</a:t>
            </a:r>
            <a:r>
              <a:rPr lang="en-GB" sz="1200" dirty="0">
                <a:cs typeface="Arial"/>
              </a:rPr>
              <a:t> </a:t>
            </a:r>
            <a:r>
              <a:rPr lang="en-GB" dirty="0"/>
              <a:t>Social and demographic risk factors associated with severe RSV disease include being male, exposure to environmental tobacco smoke or indoor air pollution, having young siblings, and day care attendance.</a:t>
            </a:r>
            <a:endParaRPr lang="en-GB" sz="1200" dirty="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cs typeface="Arial"/>
              </a:rPr>
              <a:t>Clinical risk factors for severe RSV infection in infants include prematurity, severe congenital heart disease, chronic lung disease of prematurity and severe combined immunodeficiency (SCID).</a:t>
            </a:r>
            <a:endParaRPr lang="en-GB" dirty="0"/>
          </a:p>
          <a:p>
            <a:pPr marL="171450" indent="-171450">
              <a:buFont typeface="Arial" panose="020B0604020202020204" pitchFamily="34" charset="0"/>
              <a:buChar char="•"/>
            </a:pPr>
            <a:r>
              <a:rPr lang="en-GB" dirty="0"/>
              <a:t>In children considered high risk due to prematurity or chronic respiratory disease, hospitalisation with RSV has a risk of death of around 3%.</a:t>
            </a:r>
          </a:p>
          <a:p>
            <a:pPr marL="0" indent="0">
              <a:buFont typeface="Arial" panose="020B0604020202020204" pitchFamily="34" charset="0"/>
              <a:buNone/>
            </a:pPr>
            <a:r>
              <a:rPr lang="en-GB" dirty="0">
                <a:hlinkClick r:id="rId3"/>
              </a:rPr>
              <a:t>Respiratory syncytial virus: the green book, chapter 27a - GOV.UK (www.gov.uk)</a:t>
            </a:r>
            <a:endParaRPr lang="da-DK" dirty="0">
              <a:hlinkClick r:id="rId4"/>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9</a:t>
            </a:fld>
            <a:endParaRPr lang="en-GB"/>
          </a:p>
        </p:txBody>
      </p:sp>
    </p:spTree>
    <p:extLst>
      <p:ext uri="{BB962C8B-B14F-4D97-AF65-F5344CB8AC3E}">
        <p14:creationId xmlns:p14="http://schemas.microsoft.com/office/powerpoint/2010/main" val="176084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rsv-immunisation-programme-jcvi-advice-7-june-2023/respiratory-syncytial-virus-rsv-immunisation-programme-jcvi-advice-7-june-202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health-ni.gov.uk/sites/default/files/publications/health/doh-hss-md-24-2024.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ubmed.ncbi.nlm.nih.gov/3770356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ejm.org/doi/full/10.1056/NEJMoa221648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sets.publishing.service.gov.uk/media/669a5e37ab418ab05559290d/Green-book-chapter-27a-RSV-18_7_24.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ssets.publishing.service.gov.uk/media/5a7afc62e5274a34770e88e5/Green-Book-Chapter-4.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pfizerpro.co.uk/medicine/abrysvo/dosing/prepar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mhra.gov.uk/Safetyinformation/Howwemonitorthesafetyofproducts/Medicines/BlackTriangleproducts/index.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yellowcard.mhra.gov.uk/"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gov.uk/report-problem-medicine-medical-device" TargetMode="External"/><Relationship Id="rId3" Type="http://schemas.openxmlformats.org/officeDocument/2006/relationships/hyperlink" Target="https://assets.publishing.service.gov.uk/media/669a5e37ab418ab05559290d/Green-book-chapter-27a-RSV-18_7_24.pdf" TargetMode="External"/><Relationship Id="rId7" Type="http://schemas.openxmlformats.org/officeDocument/2006/relationships/hyperlink" Target="https://www.gov.uk/government/collections/respiratory-syncytial-virus-rsv-vaccination-programm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pfizerpro.co.uk/medicine/abrysvo/dosing/preparation" TargetMode="External"/><Relationship Id="rId5" Type="http://schemas.openxmlformats.org/officeDocument/2006/relationships/hyperlink" Target="https://www.e-lfh.org.uk/programmes/immunisation/" TargetMode="External"/><Relationship Id="rId4" Type="http://schemas.openxmlformats.org/officeDocument/2006/relationships/hyperlink" Target="https://www.publichealth.hscni.net/directorates/public-health/health-protection/vaccine-preventable-diseases-and-immunisation-0" TargetMode="External"/><Relationship Id="rId9" Type="http://schemas.openxmlformats.org/officeDocument/2006/relationships/hyperlink" Target="https://www.rcm.org.uk/promoting/professional-practice/midwives-public-healt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hil.cdc.gov/Details.aspx?pid=217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E9D2-1120-426D-BC71-2ED97FA80668}"/>
              </a:ext>
            </a:extLst>
          </p:cNvPr>
          <p:cNvSpPr>
            <a:spLocks noGrp="1"/>
          </p:cNvSpPr>
          <p:nvPr>
            <p:ph type="title"/>
          </p:nvPr>
        </p:nvSpPr>
        <p:spPr>
          <a:xfrm>
            <a:off x="899592" y="404664"/>
            <a:ext cx="7632848" cy="2808312"/>
          </a:xfrm>
        </p:spPr>
        <p:txBody>
          <a:bodyPr/>
          <a:lstStyle/>
          <a:p>
            <a:pPr algn="ctr"/>
            <a:r>
              <a:rPr lang="en-GB" sz="3800" dirty="0">
                <a:solidFill>
                  <a:schemeClr val="accent1">
                    <a:lumMod val="75000"/>
                  </a:schemeClr>
                </a:solidFill>
              </a:rPr>
              <a:t>Respiratory syncytial virus (RSV) </a:t>
            </a:r>
            <a:br>
              <a:rPr lang="en-GB" sz="3800" dirty="0">
                <a:solidFill>
                  <a:schemeClr val="accent1">
                    <a:lumMod val="75000"/>
                  </a:schemeClr>
                </a:solidFill>
              </a:rPr>
            </a:br>
            <a:r>
              <a:rPr lang="en-GB" sz="3800" dirty="0">
                <a:solidFill>
                  <a:schemeClr val="accent1">
                    <a:lumMod val="75000"/>
                  </a:schemeClr>
                </a:solidFill>
              </a:rPr>
              <a:t>immunisation for </a:t>
            </a:r>
            <a:br>
              <a:rPr lang="en-GB" sz="3800" dirty="0">
                <a:solidFill>
                  <a:schemeClr val="accent1">
                    <a:lumMod val="75000"/>
                  </a:schemeClr>
                </a:solidFill>
              </a:rPr>
            </a:br>
            <a:r>
              <a:rPr lang="en-GB" sz="3800" dirty="0">
                <a:solidFill>
                  <a:schemeClr val="accent1">
                    <a:lumMod val="75000"/>
                  </a:schemeClr>
                </a:solidFill>
              </a:rPr>
              <a:t>pregnant women </a:t>
            </a:r>
            <a:br>
              <a:rPr lang="en-GB" sz="3800" dirty="0">
                <a:solidFill>
                  <a:schemeClr val="accent1">
                    <a:lumMod val="75000"/>
                  </a:schemeClr>
                </a:solidFill>
              </a:rPr>
            </a:br>
            <a:r>
              <a:rPr lang="en-GB" sz="3800" dirty="0">
                <a:solidFill>
                  <a:schemeClr val="accent1">
                    <a:lumMod val="75000"/>
                  </a:schemeClr>
                </a:solidFill>
              </a:rPr>
              <a:t>for the protection of infants</a:t>
            </a:r>
          </a:p>
        </p:txBody>
      </p:sp>
      <p:sp>
        <p:nvSpPr>
          <p:cNvPr id="3" name="Content Placeholder 2">
            <a:extLst>
              <a:ext uri="{FF2B5EF4-FFF2-40B4-BE49-F238E27FC236}">
                <a16:creationId xmlns:a16="http://schemas.microsoft.com/office/drawing/2014/main" id="{C06D207A-E472-4EE3-9AD3-F71BD4921FA3}"/>
              </a:ext>
            </a:extLst>
          </p:cNvPr>
          <p:cNvSpPr>
            <a:spLocks noGrp="1"/>
          </p:cNvSpPr>
          <p:nvPr>
            <p:ph idx="1"/>
          </p:nvPr>
        </p:nvSpPr>
        <p:spPr>
          <a:xfrm>
            <a:off x="685800" y="5445224"/>
            <a:ext cx="8077200" cy="360040"/>
          </a:xfrm>
        </p:spPr>
        <p:txBody>
          <a:bodyPr/>
          <a:lstStyle/>
          <a:p>
            <a:pPr marL="36000" indent="0"/>
            <a:r>
              <a:rPr lang="en-GB" sz="1500" dirty="0"/>
              <a:t>Acknowledgments to UK Health Security Agency (UKHSA) for use of their training slides </a:t>
            </a:r>
          </a:p>
          <a:p>
            <a:endParaRPr lang="en-GB" dirty="0"/>
          </a:p>
        </p:txBody>
      </p:sp>
      <p:pic>
        <p:nvPicPr>
          <p:cNvPr id="1026" name="Picture 2" descr="AVERT2 (a very early rehabilitation trial, a very effective ...">
            <a:extLst>
              <a:ext uri="{FF2B5EF4-FFF2-40B4-BE49-F238E27FC236}">
                <a16:creationId xmlns:a16="http://schemas.microsoft.com/office/drawing/2014/main" id="{A3BB03A5-3179-4EDB-8D7A-32523C870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878" y="3377652"/>
            <a:ext cx="2626244" cy="170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740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422C-9CA6-4EE9-A12F-DB3FB4E0F64D}"/>
              </a:ext>
            </a:extLst>
          </p:cNvPr>
          <p:cNvSpPr>
            <a:spLocks noGrp="1"/>
          </p:cNvSpPr>
          <p:nvPr>
            <p:ph type="title"/>
          </p:nvPr>
        </p:nvSpPr>
        <p:spPr>
          <a:xfrm>
            <a:off x="685800" y="188640"/>
            <a:ext cx="8077200" cy="792088"/>
          </a:xfrm>
        </p:spPr>
        <p:txBody>
          <a:bodyPr/>
          <a:lstStyle/>
          <a:p>
            <a:pPr algn="ctr"/>
            <a:r>
              <a:rPr lang="en-GB" sz="3200" dirty="0">
                <a:solidFill>
                  <a:schemeClr val="accent1">
                    <a:lumMod val="75000"/>
                  </a:schemeClr>
                </a:solidFill>
              </a:rPr>
              <a:t>RSV epidemiology</a:t>
            </a:r>
          </a:p>
        </p:txBody>
      </p:sp>
      <p:sp>
        <p:nvSpPr>
          <p:cNvPr id="3" name="Content Placeholder 2">
            <a:extLst>
              <a:ext uri="{FF2B5EF4-FFF2-40B4-BE49-F238E27FC236}">
                <a16:creationId xmlns:a16="http://schemas.microsoft.com/office/drawing/2014/main" id="{927F6909-2A45-4F45-94A7-196269C5871A}"/>
              </a:ext>
            </a:extLst>
          </p:cNvPr>
          <p:cNvSpPr>
            <a:spLocks noGrp="1"/>
          </p:cNvSpPr>
          <p:nvPr>
            <p:ph idx="1"/>
          </p:nvPr>
        </p:nvSpPr>
        <p:spPr>
          <a:xfrm>
            <a:off x="685800" y="980728"/>
            <a:ext cx="8077200" cy="4581872"/>
          </a:xfrm>
        </p:spPr>
        <p:txBody>
          <a:bodyPr/>
          <a:lstStyle/>
          <a:p>
            <a:pPr marL="378900">
              <a:buFont typeface="Arial" panose="020B0604020202020204" pitchFamily="34" charset="0"/>
              <a:buChar char="•"/>
            </a:pPr>
            <a:r>
              <a:rPr lang="en-GB" sz="1900" dirty="0">
                <a:ea typeface="Times New Roman" panose="02020603050405020304" pitchFamily="18" charset="0"/>
                <a:cs typeface="Calibri"/>
              </a:rPr>
              <a:t>RSV infection occurs throughout the year, however, </a:t>
            </a:r>
            <a:r>
              <a:rPr lang="en-GB" sz="1900" dirty="0">
                <a:cs typeface="Arial"/>
              </a:rPr>
              <a:t>activity is higher in winter, with a typical RSV season in the UK starting in October, peaking in December and declining by March</a:t>
            </a:r>
            <a:endParaRPr lang="en-GB" sz="1900" dirty="0">
              <a:ea typeface="Times New Roman" panose="02020603050405020304" pitchFamily="18" charset="0"/>
              <a:cs typeface="Arial"/>
            </a:endParaRPr>
          </a:p>
          <a:p>
            <a:pPr marL="378900">
              <a:buFont typeface="Arial" panose="020B0604020202020204" pitchFamily="34" charset="0"/>
              <a:buChar char="•"/>
            </a:pPr>
            <a:r>
              <a:rPr lang="en-GB" sz="1900" dirty="0">
                <a:ea typeface="Times New Roman" panose="02020603050405020304" pitchFamily="18" charset="0"/>
                <a:cs typeface="Arial"/>
              </a:rPr>
              <a:t>there is a significant burden of RSV illness in the UK population, with corresponding impacts on NHS services during the winter months</a:t>
            </a:r>
            <a:endParaRPr lang="en-GB" sz="1900" dirty="0">
              <a:ea typeface="Times New Roman" panose="02020603050405020304" pitchFamily="18" charset="0"/>
              <a:cs typeface="Calibri"/>
            </a:endParaRPr>
          </a:p>
          <a:p>
            <a:pPr marL="378900">
              <a:buFont typeface="Arial" panose="020B0604020202020204" pitchFamily="34" charset="0"/>
              <a:buChar char="•"/>
            </a:pPr>
            <a:r>
              <a:rPr lang="en-GB" sz="1900" dirty="0">
                <a:ea typeface="Times New Roman" panose="02020603050405020304" pitchFamily="18" charset="0"/>
                <a:cs typeface="Calibri"/>
              </a:rPr>
              <a:t>RSV </a:t>
            </a:r>
            <a:r>
              <a:rPr lang="en-GB" sz="1900" dirty="0">
                <a:ea typeface="Times New Roman" panose="02020603050405020304" pitchFamily="18" charset="0"/>
                <a:cs typeface="Times New Roman"/>
              </a:rPr>
              <a:t>accounts for approximately 33,500 hospitalisations annually in children aged under 5 years old, most commonly due to bronchiolitis</a:t>
            </a:r>
          </a:p>
          <a:p>
            <a:pPr marL="378900">
              <a:buFont typeface="Arial" panose="020B0604020202020204" pitchFamily="34" charset="0"/>
              <a:buChar char="•"/>
            </a:pPr>
            <a:r>
              <a:rPr lang="en-GB" sz="1900" dirty="0">
                <a:ea typeface="Times New Roman" panose="02020603050405020304" pitchFamily="18" charset="0"/>
                <a:cs typeface="Times New Roman"/>
              </a:rPr>
              <a:t>RSV is a leading cause of infant mortality globally, and results in 20 to 30 deaths per year in the UK</a:t>
            </a:r>
          </a:p>
          <a:p>
            <a:pPr marL="378900">
              <a:buFont typeface="Arial" panose="020B0604020202020204" pitchFamily="34" charset="0"/>
              <a:buChar char="•"/>
            </a:pPr>
            <a:r>
              <a:rPr lang="en-GB" sz="1900" dirty="0">
                <a:cs typeface="Arial"/>
              </a:rPr>
              <a:t>RSV infects up to 90% of children within the first 2 years of life and frequently re-infects older children and adults</a:t>
            </a:r>
          </a:p>
          <a:p>
            <a:pPr marL="378900">
              <a:buFont typeface="Arial" panose="020B0604020202020204" pitchFamily="34" charset="0"/>
              <a:buChar char="•"/>
            </a:pPr>
            <a:r>
              <a:rPr lang="en-GB" sz="1900" dirty="0"/>
              <a:t>previous infection with RSV results in only partial immunity to the virus, therefore individuals can be infected repeatedly throughout their life course</a:t>
            </a:r>
            <a:endParaRPr lang="en-GB" sz="1900" dirty="0">
              <a:cs typeface="Arial"/>
            </a:endParaRPr>
          </a:p>
          <a:p>
            <a:pPr marL="36000" indent="0"/>
            <a:endParaRPr lang="en-GB" sz="2800" dirty="0">
              <a:cs typeface="Arial"/>
            </a:endParaRPr>
          </a:p>
          <a:p>
            <a:pPr marL="36000" indent="0"/>
            <a:endParaRPr lang="en-GB" sz="2800" dirty="0">
              <a:cs typeface="Arial"/>
            </a:endParaRPr>
          </a:p>
          <a:p>
            <a:pPr marL="36000" indent="0"/>
            <a:endParaRPr lang="en-GB" sz="2800" dirty="0">
              <a:ea typeface="Times New Roman" panose="02020603050405020304" pitchFamily="18" charset="0"/>
              <a:cs typeface="Times New Roman"/>
            </a:endParaRPr>
          </a:p>
          <a:p>
            <a:endParaRPr lang="en-GB" dirty="0"/>
          </a:p>
        </p:txBody>
      </p:sp>
    </p:spTree>
    <p:extLst>
      <p:ext uri="{BB962C8B-B14F-4D97-AF65-F5344CB8AC3E}">
        <p14:creationId xmlns:p14="http://schemas.microsoft.com/office/powerpoint/2010/main" val="787510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D95743-4E3E-4BA5-A8BD-EED955177151}"/>
              </a:ext>
            </a:extLst>
          </p:cNvPr>
          <p:cNvSpPr>
            <a:spLocks noGrp="1"/>
          </p:cNvSpPr>
          <p:nvPr>
            <p:ph type="title"/>
          </p:nvPr>
        </p:nvSpPr>
        <p:spPr>
          <a:xfrm>
            <a:off x="533400" y="188640"/>
            <a:ext cx="8077200" cy="792088"/>
          </a:xfrm>
        </p:spPr>
        <p:txBody>
          <a:bodyPr/>
          <a:lstStyle/>
          <a:p>
            <a:pPr algn="ctr"/>
            <a:r>
              <a:rPr lang="en-GB" sz="3200" dirty="0">
                <a:solidFill>
                  <a:schemeClr val="accent1">
                    <a:lumMod val="75000"/>
                  </a:schemeClr>
                </a:solidFill>
              </a:rPr>
              <a:t>Episodes of RSV</a:t>
            </a:r>
          </a:p>
        </p:txBody>
      </p:sp>
      <p:pic>
        <p:nvPicPr>
          <p:cNvPr id="1026" name="Picture 2" descr="Weekly number of unique episodes of respiratory syncytial virus, by epidemiological week, 2022/23">
            <a:extLst>
              <a:ext uri="{FF2B5EF4-FFF2-40B4-BE49-F238E27FC236}">
                <a16:creationId xmlns:a16="http://schemas.microsoft.com/office/drawing/2014/main" id="{DA20DE36-E577-4747-92AF-3C25AF518F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9" y="1694361"/>
            <a:ext cx="4471181" cy="31934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619D285-FBEB-4C08-A05D-7D78B2E23270}"/>
              </a:ext>
            </a:extLst>
          </p:cNvPr>
          <p:cNvSpPr/>
          <p:nvPr/>
        </p:nvSpPr>
        <p:spPr>
          <a:xfrm>
            <a:off x="0" y="978154"/>
            <a:ext cx="4572000" cy="461665"/>
          </a:xfrm>
          <a:prstGeom prst="rect">
            <a:avLst/>
          </a:prstGeom>
        </p:spPr>
        <p:txBody>
          <a:bodyPr>
            <a:spAutoFit/>
          </a:bodyPr>
          <a:lstStyle/>
          <a:p>
            <a:pPr algn="ctr"/>
            <a:r>
              <a:rPr lang="en-GB" sz="1200" dirty="0">
                <a:solidFill>
                  <a:schemeClr val="bg2"/>
                </a:solidFill>
              </a:rPr>
              <a:t>Weekly number of unique episodes of RSV, by epidemiological week, 2022/23 – 2023/24</a:t>
            </a:r>
          </a:p>
        </p:txBody>
      </p:sp>
      <p:pic>
        <p:nvPicPr>
          <p:cNvPr id="1028" name="Picture 4" descr="Weekly episode rates of respiratory syncytial virus per 100,000 population, by age group, by epidemiological week, 2022/23">
            <a:extLst>
              <a:ext uri="{FF2B5EF4-FFF2-40B4-BE49-F238E27FC236}">
                <a16:creationId xmlns:a16="http://schemas.microsoft.com/office/drawing/2014/main" id="{7BC0D0C2-95A4-4624-9FF6-962214C4B1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1978" y="1694361"/>
            <a:ext cx="4557457" cy="36068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FF88E53-19A4-4F57-8B05-24320D8E8A02}"/>
              </a:ext>
            </a:extLst>
          </p:cNvPr>
          <p:cNvSpPr/>
          <p:nvPr/>
        </p:nvSpPr>
        <p:spPr>
          <a:xfrm>
            <a:off x="4572000" y="976022"/>
            <a:ext cx="4572000" cy="461665"/>
          </a:xfrm>
          <a:prstGeom prst="rect">
            <a:avLst/>
          </a:prstGeom>
        </p:spPr>
        <p:txBody>
          <a:bodyPr>
            <a:spAutoFit/>
          </a:bodyPr>
          <a:lstStyle/>
          <a:p>
            <a:pPr algn="ctr"/>
            <a:r>
              <a:rPr lang="en-GB" sz="1200" dirty="0">
                <a:solidFill>
                  <a:schemeClr val="bg2"/>
                </a:solidFill>
              </a:rPr>
              <a:t>Weekly episode rates of RSV per 100,000 population, by age group, by epidemiological week, 2022/23 – 2023/24</a:t>
            </a:r>
          </a:p>
        </p:txBody>
      </p:sp>
      <p:sp>
        <p:nvSpPr>
          <p:cNvPr id="9" name="Rectangle 8">
            <a:extLst>
              <a:ext uri="{FF2B5EF4-FFF2-40B4-BE49-F238E27FC236}">
                <a16:creationId xmlns:a16="http://schemas.microsoft.com/office/drawing/2014/main" id="{6B6DC0E4-FD9C-41FE-A457-A2D1DA4B9DBF}"/>
              </a:ext>
            </a:extLst>
          </p:cNvPr>
          <p:cNvSpPr/>
          <p:nvPr/>
        </p:nvSpPr>
        <p:spPr>
          <a:xfrm>
            <a:off x="307501" y="5301208"/>
            <a:ext cx="8568953" cy="1246495"/>
          </a:xfrm>
          <a:prstGeom prst="rect">
            <a:avLst/>
          </a:prstGeom>
          <a:solidFill>
            <a:schemeClr val="tx1"/>
          </a:solidFill>
        </p:spPr>
        <p:txBody>
          <a:bodyPr wrap="square">
            <a:spAutoFit/>
          </a:bodyPr>
          <a:lstStyle/>
          <a:p>
            <a:pPr marL="171450" indent="-171450">
              <a:buFont typeface="Arial" panose="020B0604020202020204" pitchFamily="34" charset="0"/>
              <a:buChar char="•"/>
            </a:pPr>
            <a:r>
              <a:rPr lang="en-GB" sz="1500" dirty="0">
                <a:solidFill>
                  <a:schemeClr val="bg2"/>
                </a:solidFill>
              </a:rPr>
              <a:t>In the 2023/24 influenza season:</a:t>
            </a:r>
          </a:p>
          <a:p>
            <a:pPr marL="628650" lvl="1" indent="-171450">
              <a:buFont typeface="Arial" panose="020B0604020202020204" pitchFamily="34" charset="0"/>
              <a:buChar char="•"/>
            </a:pPr>
            <a:r>
              <a:rPr lang="en-GB" sz="1500" dirty="0">
                <a:solidFill>
                  <a:schemeClr val="bg2"/>
                </a:solidFill>
              </a:rPr>
              <a:t>The highest number of unique episodes was reported in week 46, 2023 (175 episodes).</a:t>
            </a:r>
          </a:p>
          <a:p>
            <a:pPr marL="628650" lvl="1" indent="-171450">
              <a:buFont typeface="Arial" panose="020B0604020202020204" pitchFamily="34" charset="0"/>
              <a:buChar char="•"/>
            </a:pPr>
            <a:r>
              <a:rPr lang="en-GB" sz="1500" dirty="0">
                <a:solidFill>
                  <a:schemeClr val="bg2"/>
                </a:solidFill>
              </a:rPr>
              <a:t>1,570 episodes of RSV were identified; of which 68% were in the 0-4 age group.</a:t>
            </a:r>
          </a:p>
          <a:p>
            <a:pPr marL="628650" lvl="1" indent="-171450">
              <a:buFont typeface="Arial" panose="020B0604020202020204" pitchFamily="34" charset="0"/>
              <a:buChar char="•"/>
            </a:pPr>
            <a:r>
              <a:rPr lang="en-GB" sz="1500" dirty="0">
                <a:solidFill>
                  <a:schemeClr val="bg2"/>
                </a:solidFill>
              </a:rPr>
              <a:t>Episode rates were highest in the 0-4 age group in week 46, 2023 (108.8 per 100,000 population). </a:t>
            </a:r>
          </a:p>
        </p:txBody>
      </p:sp>
    </p:spTree>
    <p:extLst>
      <p:ext uri="{BB962C8B-B14F-4D97-AF65-F5344CB8AC3E}">
        <p14:creationId xmlns:p14="http://schemas.microsoft.com/office/powerpoint/2010/main" val="20206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7DB2-B62A-4946-9ABF-C664AC186A08}"/>
              </a:ext>
            </a:extLst>
          </p:cNvPr>
          <p:cNvSpPr>
            <a:spLocks noGrp="1"/>
          </p:cNvSpPr>
          <p:nvPr>
            <p:ph type="title"/>
          </p:nvPr>
        </p:nvSpPr>
        <p:spPr>
          <a:xfrm>
            <a:off x="685800" y="609600"/>
            <a:ext cx="8077200" cy="4619600"/>
          </a:xfrm>
        </p:spPr>
        <p:txBody>
          <a:bodyPr/>
          <a:lstStyle/>
          <a:p>
            <a:pPr algn="ctr"/>
            <a:r>
              <a:rPr lang="en-GB" sz="5000" dirty="0">
                <a:solidFill>
                  <a:schemeClr val="accent1">
                    <a:lumMod val="75000"/>
                  </a:schemeClr>
                </a:solidFill>
              </a:rPr>
              <a:t>RSV immunisation </a:t>
            </a:r>
            <a:br>
              <a:rPr lang="en-GB" sz="5000" dirty="0">
                <a:solidFill>
                  <a:schemeClr val="accent1">
                    <a:lumMod val="75000"/>
                  </a:schemeClr>
                </a:solidFill>
              </a:rPr>
            </a:br>
            <a:r>
              <a:rPr lang="en-GB" sz="5000" dirty="0">
                <a:solidFill>
                  <a:schemeClr val="accent1">
                    <a:lumMod val="75000"/>
                  </a:schemeClr>
                </a:solidFill>
              </a:rPr>
              <a:t>programme </a:t>
            </a:r>
            <a:br>
              <a:rPr lang="en-GB" sz="5000" dirty="0">
                <a:solidFill>
                  <a:schemeClr val="accent1">
                    <a:lumMod val="75000"/>
                  </a:schemeClr>
                </a:solidFill>
              </a:rPr>
            </a:br>
            <a:r>
              <a:rPr lang="en-GB" sz="5000" dirty="0">
                <a:solidFill>
                  <a:schemeClr val="accent1">
                    <a:lumMod val="75000"/>
                  </a:schemeClr>
                </a:solidFill>
              </a:rPr>
              <a:t>for pregnant women </a:t>
            </a:r>
            <a:br>
              <a:rPr lang="en-GB" dirty="0">
                <a:solidFill>
                  <a:schemeClr val="accent1">
                    <a:lumMod val="75000"/>
                  </a:schemeClr>
                </a:solidFill>
              </a:rPr>
            </a:br>
            <a:endParaRPr lang="en-GB" dirty="0">
              <a:solidFill>
                <a:schemeClr val="accent1">
                  <a:lumMod val="75000"/>
                </a:schemeClr>
              </a:solidFill>
            </a:endParaRPr>
          </a:p>
        </p:txBody>
      </p:sp>
    </p:spTree>
    <p:extLst>
      <p:ext uri="{BB962C8B-B14F-4D97-AF65-F5344CB8AC3E}">
        <p14:creationId xmlns:p14="http://schemas.microsoft.com/office/powerpoint/2010/main" val="20032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5F91E-CAC7-45F2-B9F5-AD5A83D12E02}"/>
              </a:ext>
            </a:extLst>
          </p:cNvPr>
          <p:cNvSpPr>
            <a:spLocks noGrp="1"/>
          </p:cNvSpPr>
          <p:nvPr>
            <p:ph type="title"/>
          </p:nvPr>
        </p:nvSpPr>
        <p:spPr>
          <a:xfrm>
            <a:off x="685800" y="188640"/>
            <a:ext cx="8077200" cy="792088"/>
          </a:xfrm>
        </p:spPr>
        <p:txBody>
          <a:bodyPr/>
          <a:lstStyle/>
          <a:p>
            <a:pPr algn="ctr"/>
            <a:r>
              <a:rPr lang="en-GB" sz="3400" dirty="0">
                <a:solidFill>
                  <a:schemeClr val="accent1">
                    <a:lumMod val="75000"/>
                  </a:schemeClr>
                </a:solidFill>
              </a:rPr>
              <a:t>RSV immunisation</a:t>
            </a:r>
          </a:p>
        </p:txBody>
      </p:sp>
      <p:sp>
        <p:nvSpPr>
          <p:cNvPr id="3" name="Content Placeholder 2">
            <a:extLst>
              <a:ext uri="{FF2B5EF4-FFF2-40B4-BE49-F238E27FC236}">
                <a16:creationId xmlns:a16="http://schemas.microsoft.com/office/drawing/2014/main" id="{4EBF7EAB-5036-4982-982B-D1A18F9155C1}"/>
              </a:ext>
            </a:extLst>
          </p:cNvPr>
          <p:cNvSpPr>
            <a:spLocks noGrp="1"/>
          </p:cNvSpPr>
          <p:nvPr>
            <p:ph idx="1"/>
          </p:nvPr>
        </p:nvSpPr>
        <p:spPr>
          <a:xfrm>
            <a:off x="685800" y="980728"/>
            <a:ext cx="8206680" cy="4581872"/>
          </a:xfrm>
        </p:spPr>
        <p:txBody>
          <a:bodyPr/>
          <a:lstStyle/>
          <a:p>
            <a:pPr marL="36000" indent="0"/>
            <a:r>
              <a:rPr lang="en-GB" sz="1900" dirty="0"/>
              <a:t>RSV infection can occur at any age, however the risks of severe illness and complications from RSV are increased in neonates, infants and older adults.</a:t>
            </a:r>
          </a:p>
          <a:p>
            <a:pPr marL="36000" indent="0"/>
            <a:endParaRPr lang="en-GB" sz="1900" dirty="0"/>
          </a:p>
          <a:p>
            <a:pPr marL="36000" indent="0"/>
            <a:r>
              <a:rPr lang="en-GB" sz="1900" dirty="0"/>
              <a:t>On </a:t>
            </a:r>
            <a:r>
              <a:rPr lang="en-GB" sz="1900" u="sng" dirty="0">
                <a:hlinkClick r:id="rId3"/>
              </a:rPr>
              <a:t>7</a:t>
            </a:r>
            <a:r>
              <a:rPr lang="en-GB" sz="1900" u="sng" baseline="30000" dirty="0">
                <a:hlinkClick r:id="rId3"/>
              </a:rPr>
              <a:t>th</a:t>
            </a:r>
            <a:r>
              <a:rPr lang="en-GB" sz="1900" u="sng" dirty="0">
                <a:hlinkClick r:id="rId3"/>
              </a:rPr>
              <a:t> June 2023</a:t>
            </a:r>
            <a:r>
              <a:rPr lang="en-GB" sz="1900" dirty="0"/>
              <a:t>, JCVI recommended that a universal immunisation programme should be developed to protect both infants and older adults.</a:t>
            </a:r>
          </a:p>
          <a:p>
            <a:pPr marL="36000" indent="0">
              <a:buFont typeface="Arial" panose="020B0604020202020204" pitchFamily="34" charset="0"/>
              <a:buChar char="•"/>
            </a:pPr>
            <a:endParaRPr lang="en-GB" sz="1900" dirty="0"/>
          </a:p>
          <a:p>
            <a:pPr marL="36000" indent="0"/>
            <a:r>
              <a:rPr lang="en-GB" sz="1900" dirty="0"/>
              <a:t>From </a:t>
            </a:r>
            <a:r>
              <a:rPr lang="en-GB" sz="1900" u="sng" dirty="0">
                <a:hlinkClick r:id="rId4"/>
              </a:rPr>
              <a:t>1 September 2024</a:t>
            </a:r>
            <a:r>
              <a:rPr lang="en-GB" sz="1900" dirty="0"/>
              <a:t>, the RSV vaccine should be offered to:</a:t>
            </a:r>
          </a:p>
          <a:p>
            <a:pPr marL="36000" lvl="0" indent="0">
              <a:buFont typeface="Wingdings" panose="05000000000000000000" pitchFamily="2" charset="2"/>
              <a:buChar char="Ø"/>
            </a:pPr>
            <a:r>
              <a:rPr lang="en-GB" sz="1900" b="1" dirty="0"/>
              <a:t> all pregnant women from 28 weeks’ gestation</a:t>
            </a:r>
            <a:endParaRPr lang="en-GB" sz="1900" dirty="0"/>
          </a:p>
          <a:p>
            <a:pPr marL="36000" lvl="0" indent="0">
              <a:buFont typeface="Wingdings" panose="05000000000000000000" pitchFamily="2" charset="2"/>
              <a:buChar char="Ø"/>
            </a:pPr>
            <a:r>
              <a:rPr lang="en-GB" sz="1900" dirty="0"/>
              <a:t> adults turning 75 years old</a:t>
            </a:r>
          </a:p>
          <a:p>
            <a:pPr marL="36000" lvl="0" indent="0">
              <a:buFont typeface="Wingdings" panose="05000000000000000000" pitchFamily="2" charset="2"/>
              <a:buChar char="Ø"/>
            </a:pPr>
            <a:r>
              <a:rPr lang="en-GB" sz="1900" dirty="0"/>
              <a:t> adults aged 75 years up until their 80th birthday*</a:t>
            </a:r>
          </a:p>
          <a:p>
            <a:pPr marL="36000" lvl="0" indent="0">
              <a:buFont typeface="Wingdings" panose="05000000000000000000" pitchFamily="2" charset="2"/>
              <a:buChar char="Ø"/>
            </a:pPr>
            <a:endParaRPr lang="en-GB" sz="1900" dirty="0"/>
          </a:p>
          <a:p>
            <a:pPr marL="36000" indent="0"/>
            <a:r>
              <a:rPr lang="en-GB" sz="1900" dirty="0"/>
              <a:t>The RSV vaccine should be offered throughout the year as this is a year-round programme.</a:t>
            </a:r>
          </a:p>
          <a:p>
            <a:pPr marL="36000" lvl="0" indent="0">
              <a:buFont typeface="Wingdings" panose="05000000000000000000" pitchFamily="2" charset="2"/>
              <a:buChar char="Ø"/>
            </a:pPr>
            <a:endParaRPr lang="en-GB" sz="1800" dirty="0"/>
          </a:p>
          <a:p>
            <a:pPr marL="493200" indent="-457200">
              <a:buFont typeface="Arial" panose="020B0604020202020204" pitchFamily="34" charset="0"/>
              <a:buChar char="•"/>
            </a:pPr>
            <a:endParaRPr lang="en-GB" sz="2000" dirty="0"/>
          </a:p>
          <a:p>
            <a:pPr marL="493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329147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FFA9-BA08-409C-AA34-B11F29BC43F0}"/>
              </a:ext>
            </a:extLst>
          </p:cNvPr>
          <p:cNvSpPr>
            <a:spLocks noGrp="1"/>
          </p:cNvSpPr>
          <p:nvPr>
            <p:ph type="title"/>
          </p:nvPr>
        </p:nvSpPr>
        <p:spPr>
          <a:xfrm>
            <a:off x="685800" y="188640"/>
            <a:ext cx="8077200" cy="720080"/>
          </a:xfrm>
        </p:spPr>
        <p:txBody>
          <a:bodyPr/>
          <a:lstStyle/>
          <a:p>
            <a:pPr algn="ctr"/>
            <a:r>
              <a:rPr lang="en-GB" sz="3200" dirty="0">
                <a:solidFill>
                  <a:schemeClr val="accent1">
                    <a:lumMod val="75000"/>
                  </a:schemeClr>
                </a:solidFill>
              </a:rPr>
              <a:t>Aim of maternal RSV immunisation </a:t>
            </a:r>
          </a:p>
        </p:txBody>
      </p:sp>
      <p:sp>
        <p:nvSpPr>
          <p:cNvPr id="3" name="Content Placeholder 2">
            <a:extLst>
              <a:ext uri="{FF2B5EF4-FFF2-40B4-BE49-F238E27FC236}">
                <a16:creationId xmlns:a16="http://schemas.microsoft.com/office/drawing/2014/main" id="{6F588156-BE81-4D20-B3D7-87A91752A737}"/>
              </a:ext>
            </a:extLst>
          </p:cNvPr>
          <p:cNvSpPr>
            <a:spLocks noGrp="1"/>
          </p:cNvSpPr>
          <p:nvPr>
            <p:ph idx="1"/>
          </p:nvPr>
        </p:nvSpPr>
        <p:spPr>
          <a:xfrm>
            <a:off x="685800" y="908720"/>
            <a:ext cx="8077200" cy="4653880"/>
          </a:xfrm>
        </p:spPr>
        <p:txBody>
          <a:bodyPr/>
          <a:lstStyle/>
          <a:p>
            <a:pPr marL="378900">
              <a:buFont typeface="Arial" panose="020B0604020202020204" pitchFamily="34" charset="0"/>
              <a:buChar char="•"/>
            </a:pPr>
            <a:r>
              <a:rPr lang="en-GB" sz="1900" dirty="0"/>
              <a:t>the aim of the RSV vaccination programme for pregnant women is to reduce the incidence and severity of RSV disease in infants</a:t>
            </a:r>
          </a:p>
          <a:p>
            <a:pPr marL="378900">
              <a:buFont typeface="Arial" panose="020B0604020202020204" pitchFamily="34" charset="0"/>
              <a:buChar char="•"/>
            </a:pPr>
            <a:endParaRPr lang="en-GB" sz="1900" dirty="0"/>
          </a:p>
          <a:p>
            <a:pPr marL="378900">
              <a:buFont typeface="Arial" panose="020B0604020202020204" pitchFamily="34" charset="0"/>
              <a:buChar char="•"/>
            </a:pPr>
            <a:r>
              <a:rPr lang="en-GB" sz="1900" dirty="0"/>
              <a:t>although RSV infection can occur at any age, babies under one year of age are at greatest risk of hospitalisation and other complications</a:t>
            </a:r>
          </a:p>
          <a:p>
            <a:pPr marL="378900">
              <a:buFont typeface="Arial" panose="020B0604020202020204" pitchFamily="34" charset="0"/>
              <a:buChar char="•"/>
            </a:pPr>
            <a:endParaRPr lang="en-GB" sz="1900" dirty="0"/>
          </a:p>
          <a:p>
            <a:pPr marL="378900">
              <a:buFont typeface="Arial" panose="020B0604020202020204" pitchFamily="34" charset="0"/>
              <a:buChar char="•"/>
            </a:pPr>
            <a:r>
              <a:rPr lang="en-GB" sz="1900" dirty="0"/>
              <a:t>most women will have been exposed to RSV infection in childhood and in adulthood, however, the antibodies acquired from natural infection will not provide sufficient protection for their unborn babies</a:t>
            </a:r>
          </a:p>
          <a:p>
            <a:pPr marL="378900">
              <a:buFont typeface="Arial" panose="020B0604020202020204" pitchFamily="34" charset="0"/>
              <a:buChar char="•"/>
            </a:pPr>
            <a:endParaRPr lang="en-GB" sz="1900" dirty="0"/>
          </a:p>
          <a:p>
            <a:pPr marL="378900">
              <a:buFont typeface="Arial" panose="020B0604020202020204" pitchFamily="34" charset="0"/>
              <a:buChar char="•"/>
            </a:pPr>
            <a:r>
              <a:rPr lang="en-GB" sz="1900" dirty="0"/>
              <a:t>immunisation with the RSV vaccine during pregnancy will temporarily boost maternal antibody levels, which will enable high levels of antibodies to transfer across the placenta to the fetus, resulting in passive protection for the infant against RSV infection in the first few months of life</a:t>
            </a:r>
            <a:endParaRPr lang="en-GB" sz="1900" dirty="0">
              <a:solidFill>
                <a:schemeClr val="accent6"/>
              </a:solidFill>
            </a:endParaRPr>
          </a:p>
        </p:txBody>
      </p:sp>
    </p:spTree>
    <p:extLst>
      <p:ext uri="{BB962C8B-B14F-4D97-AF65-F5344CB8AC3E}">
        <p14:creationId xmlns:p14="http://schemas.microsoft.com/office/powerpoint/2010/main" val="292516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1359-F2AB-492A-B85D-CA344B4C7A1D}"/>
              </a:ext>
            </a:extLst>
          </p:cNvPr>
          <p:cNvSpPr>
            <a:spLocks noGrp="1"/>
          </p:cNvSpPr>
          <p:nvPr>
            <p:ph type="title"/>
          </p:nvPr>
        </p:nvSpPr>
        <p:spPr>
          <a:xfrm>
            <a:off x="685800" y="332656"/>
            <a:ext cx="8077200" cy="962744"/>
          </a:xfrm>
        </p:spPr>
        <p:txBody>
          <a:bodyPr/>
          <a:lstStyle/>
          <a:p>
            <a:pPr algn="ctr"/>
            <a:r>
              <a:rPr lang="en-GB" dirty="0">
                <a:solidFill>
                  <a:schemeClr val="accent1">
                    <a:lumMod val="75000"/>
                  </a:schemeClr>
                </a:solidFill>
              </a:rPr>
              <a:t>Timing of maternal vaccination</a:t>
            </a:r>
          </a:p>
        </p:txBody>
      </p:sp>
      <p:sp>
        <p:nvSpPr>
          <p:cNvPr id="3" name="Content Placeholder 2">
            <a:extLst>
              <a:ext uri="{FF2B5EF4-FFF2-40B4-BE49-F238E27FC236}">
                <a16:creationId xmlns:a16="http://schemas.microsoft.com/office/drawing/2014/main" id="{76387319-4A44-4245-85A8-6F540C06D37F}"/>
              </a:ext>
            </a:extLst>
          </p:cNvPr>
          <p:cNvSpPr>
            <a:spLocks noGrp="1"/>
          </p:cNvSpPr>
          <p:nvPr>
            <p:ph idx="1"/>
          </p:nvPr>
        </p:nvSpPr>
        <p:spPr>
          <a:xfrm>
            <a:off x="685800" y="1412776"/>
            <a:ext cx="8077200" cy="4149824"/>
          </a:xfrm>
        </p:spPr>
        <p:txBody>
          <a:bodyPr/>
          <a:lstStyle/>
          <a:p>
            <a:pPr marL="36000" indent="0"/>
            <a:r>
              <a:rPr lang="en-GB" sz="2800" dirty="0"/>
              <a:t>RSV is a </a:t>
            </a:r>
            <a:r>
              <a:rPr lang="en-GB" sz="2800" dirty="0">
                <a:cs typeface="Arial"/>
              </a:rPr>
              <a:t>year-round immunisation programme, and </a:t>
            </a:r>
            <a:r>
              <a:rPr lang="en-GB" sz="2800" b="1" dirty="0">
                <a:solidFill>
                  <a:srgbClr val="0B0C0C"/>
                </a:solidFill>
                <a:ea typeface="Times New Roman" panose="02020603050405020304" pitchFamily="18" charset="0"/>
                <a:cs typeface="Arial"/>
              </a:rPr>
              <a:t>all women </a:t>
            </a:r>
            <a:r>
              <a:rPr lang="en-GB" sz="2800" dirty="0">
                <a:solidFill>
                  <a:srgbClr val="0B0C0C"/>
                </a:solidFill>
                <a:ea typeface="Times New Roman" panose="02020603050405020304" pitchFamily="18" charset="0"/>
                <a:cs typeface="Arial"/>
              </a:rPr>
              <a:t>should be offered an RSV vaccine in </a:t>
            </a:r>
            <a:r>
              <a:rPr lang="en-GB" sz="2800" b="1" dirty="0">
                <a:solidFill>
                  <a:srgbClr val="0B0C0C"/>
                </a:solidFill>
                <a:ea typeface="Times New Roman" panose="02020603050405020304" pitchFamily="18" charset="0"/>
                <a:cs typeface="Arial"/>
              </a:rPr>
              <a:t>every pregnancy.</a:t>
            </a:r>
            <a:endParaRPr lang="en-GB" sz="2800" dirty="0">
              <a:solidFill>
                <a:srgbClr val="0B0C0C"/>
              </a:solidFill>
              <a:ea typeface="Times New Roman" panose="02020603050405020304" pitchFamily="18" charset="0"/>
              <a:cs typeface="Arial"/>
            </a:endParaRPr>
          </a:p>
          <a:p>
            <a:pPr marL="36000" indent="0"/>
            <a:endParaRPr lang="en-GB" sz="2800" dirty="0">
              <a:solidFill>
                <a:srgbClr val="0B0C0C"/>
              </a:solidFill>
              <a:cs typeface="Arial"/>
            </a:endParaRPr>
          </a:p>
          <a:p>
            <a:pPr marL="36000" indent="0"/>
            <a:r>
              <a:rPr lang="en-GB" sz="2800" dirty="0">
                <a:cs typeface="Arial"/>
              </a:rPr>
              <a:t>Vaccination should be offered from 28 weeks' gestation (ideally in week 28 or soon after), however, women may be offered vaccination up until birth*.</a:t>
            </a:r>
            <a:endParaRPr lang="en-GB" sz="2800" dirty="0"/>
          </a:p>
          <a:p>
            <a:pPr marL="36000" indent="0"/>
            <a:endParaRPr lang="en-GB" sz="2000" dirty="0"/>
          </a:p>
        </p:txBody>
      </p:sp>
    </p:spTree>
    <p:extLst>
      <p:ext uri="{BB962C8B-B14F-4D97-AF65-F5344CB8AC3E}">
        <p14:creationId xmlns:p14="http://schemas.microsoft.com/office/powerpoint/2010/main" val="2278073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C61F-440E-425C-B61F-0FEDE1DC0D0B}"/>
              </a:ext>
            </a:extLst>
          </p:cNvPr>
          <p:cNvSpPr>
            <a:spLocks noGrp="1"/>
          </p:cNvSpPr>
          <p:nvPr>
            <p:ph type="title"/>
          </p:nvPr>
        </p:nvSpPr>
        <p:spPr>
          <a:xfrm>
            <a:off x="685800" y="188640"/>
            <a:ext cx="8077200" cy="1008112"/>
          </a:xfrm>
        </p:spPr>
        <p:txBody>
          <a:bodyPr/>
          <a:lstStyle/>
          <a:p>
            <a:pPr algn="ctr"/>
            <a:r>
              <a:rPr lang="en-GB" dirty="0" err="1">
                <a:solidFill>
                  <a:schemeClr val="accent1">
                    <a:lumMod val="75000"/>
                  </a:schemeClr>
                </a:solidFill>
              </a:rPr>
              <a:t>Abrysvo</a:t>
            </a:r>
            <a:r>
              <a:rPr lang="en-GB" dirty="0">
                <a:solidFill>
                  <a:schemeClr val="accent1">
                    <a:lumMod val="75000"/>
                  </a:schemeClr>
                </a:solidFill>
              </a:rPr>
              <a:t>® RSV vaccine</a:t>
            </a:r>
          </a:p>
        </p:txBody>
      </p:sp>
      <p:sp>
        <p:nvSpPr>
          <p:cNvPr id="3" name="Content Placeholder 2">
            <a:extLst>
              <a:ext uri="{FF2B5EF4-FFF2-40B4-BE49-F238E27FC236}">
                <a16:creationId xmlns:a16="http://schemas.microsoft.com/office/drawing/2014/main" id="{813264F9-9569-4FBF-B247-66E95EDE7F5E}"/>
              </a:ext>
            </a:extLst>
          </p:cNvPr>
          <p:cNvSpPr>
            <a:spLocks noGrp="1"/>
          </p:cNvSpPr>
          <p:nvPr>
            <p:ph idx="1"/>
          </p:nvPr>
        </p:nvSpPr>
        <p:spPr>
          <a:xfrm>
            <a:off x="685800" y="1196752"/>
            <a:ext cx="8077200" cy="4365848"/>
          </a:xfrm>
        </p:spPr>
        <p:txBody>
          <a:bodyPr/>
          <a:lstStyle/>
          <a:p>
            <a:pPr marL="457200" indent="-457200">
              <a:buFont typeface="Arial" panose="020B0604020202020204" pitchFamily="34" charset="0"/>
              <a:buChar char="•"/>
            </a:pPr>
            <a:r>
              <a:rPr lang="en-GB" sz="2400" dirty="0" err="1"/>
              <a:t>Abrysvo</a:t>
            </a:r>
            <a:r>
              <a:rPr lang="en-GB" sz="2400" dirty="0"/>
              <a:t>® is a recombinant (DNA), bivalent RSV vaccine, containing recombinant RSV prefusion F protein (pre-F) antigens developed from each of the </a:t>
            </a:r>
            <a:r>
              <a:rPr lang="en-GB" sz="2400" kern="1200" dirty="0">
                <a:latin typeface="Arial" pitchFamily="34" charset="0"/>
                <a:ea typeface="ヒラギノ角ゴ Pro W3" pitchFamily="84" charset="-128"/>
              </a:rPr>
              <a:t>respiratory </a:t>
            </a:r>
            <a:r>
              <a:rPr lang="en-GB" sz="2400" dirty="0"/>
              <a:t>syncytial virus subtypes, A and B</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err="1"/>
              <a:t>Abrysvo</a:t>
            </a:r>
            <a:r>
              <a:rPr lang="en-GB" sz="2400" dirty="0"/>
              <a:t>® is the only vaccine licensed for RSV vaccination of pregnant women and it is the only RSV vaccine currently available for use in Northern Ireland</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err="1"/>
              <a:t>Abrysvo</a:t>
            </a:r>
            <a:r>
              <a:rPr lang="en-GB" sz="2400" dirty="0"/>
              <a:t>® is an inactivated (or non-live) vaccine</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3760493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0199-4017-4085-9FBB-F5EE7A59B665}"/>
              </a:ext>
            </a:extLst>
          </p:cNvPr>
          <p:cNvSpPr>
            <a:spLocks noGrp="1"/>
          </p:cNvSpPr>
          <p:nvPr>
            <p:ph type="title"/>
          </p:nvPr>
        </p:nvSpPr>
        <p:spPr>
          <a:xfrm>
            <a:off x="685800" y="188640"/>
            <a:ext cx="8077200" cy="1106760"/>
          </a:xfrm>
        </p:spPr>
        <p:txBody>
          <a:bodyPr/>
          <a:lstStyle/>
          <a:p>
            <a:pPr algn="ctr"/>
            <a:r>
              <a:rPr lang="en-GB" sz="3000" dirty="0">
                <a:solidFill>
                  <a:schemeClr val="accent1">
                    <a:lumMod val="75000"/>
                  </a:schemeClr>
                </a:solidFill>
              </a:rPr>
              <a:t>How the vaccine works to protect </a:t>
            </a:r>
            <a:br>
              <a:rPr lang="en-GB" sz="3000" dirty="0">
                <a:solidFill>
                  <a:schemeClr val="accent1">
                    <a:lumMod val="75000"/>
                  </a:schemeClr>
                </a:solidFill>
              </a:rPr>
            </a:br>
            <a:r>
              <a:rPr lang="en-GB" sz="3000" dirty="0">
                <a:solidFill>
                  <a:schemeClr val="accent1">
                    <a:lumMod val="75000"/>
                  </a:schemeClr>
                </a:solidFill>
              </a:rPr>
              <a:t>the infant</a:t>
            </a:r>
          </a:p>
        </p:txBody>
      </p:sp>
      <p:sp>
        <p:nvSpPr>
          <p:cNvPr id="3" name="Content Placeholder 2">
            <a:extLst>
              <a:ext uri="{FF2B5EF4-FFF2-40B4-BE49-F238E27FC236}">
                <a16:creationId xmlns:a16="http://schemas.microsoft.com/office/drawing/2014/main" id="{5B2146D8-ADF8-4B8D-933C-E1C30D162964}"/>
              </a:ext>
            </a:extLst>
          </p:cNvPr>
          <p:cNvSpPr>
            <a:spLocks noGrp="1"/>
          </p:cNvSpPr>
          <p:nvPr>
            <p:ph idx="1"/>
          </p:nvPr>
        </p:nvSpPr>
        <p:spPr>
          <a:xfrm>
            <a:off x="685800" y="1412776"/>
            <a:ext cx="8077200" cy="4464496"/>
          </a:xfrm>
        </p:spPr>
        <p:txBody>
          <a:bodyPr/>
          <a:lstStyle/>
          <a:p>
            <a:pPr marL="378900">
              <a:buFont typeface="Arial" panose="020B0604020202020204" pitchFamily="34" charset="0"/>
              <a:buChar char="•"/>
            </a:pPr>
            <a:r>
              <a:rPr lang="en-GB" sz="1800" dirty="0">
                <a:cs typeface="Times New Roman"/>
              </a:rPr>
              <a:t>when a pregnant woman is given RSV vaccine, her immune system recognises the proteins (antigens) in the vaccine as being foreign and makes antibodies against them</a:t>
            </a:r>
          </a:p>
          <a:p>
            <a:pPr marL="378900">
              <a:buFont typeface="Arial" panose="020B0604020202020204" pitchFamily="34" charset="0"/>
              <a:buChar char="•"/>
            </a:pPr>
            <a:endParaRPr lang="en-GB" sz="1800" dirty="0">
              <a:cs typeface="Times New Roman"/>
            </a:endParaRPr>
          </a:p>
          <a:p>
            <a:pPr marL="378900">
              <a:buFont typeface="Arial" panose="020B0604020202020204" pitchFamily="34" charset="0"/>
              <a:buChar char="•"/>
            </a:pPr>
            <a:r>
              <a:rPr lang="en-GB" sz="1800" dirty="0">
                <a:cs typeface="Times New Roman"/>
              </a:rPr>
              <a:t>these antibodies pass across the placenta and provide the baby with passive protection against RSV during their first few months of life </a:t>
            </a:r>
          </a:p>
          <a:p>
            <a:pPr marL="378900">
              <a:buFont typeface="Arial" panose="020B0604020202020204" pitchFamily="34" charset="0"/>
              <a:buChar char="•"/>
            </a:pPr>
            <a:endParaRPr lang="en-GB" sz="1800" dirty="0">
              <a:cs typeface="Times New Roman"/>
            </a:endParaRPr>
          </a:p>
          <a:p>
            <a:pPr marL="378900">
              <a:buFont typeface="Arial" panose="020B0604020202020204" pitchFamily="34" charset="0"/>
              <a:buChar char="•"/>
            </a:pPr>
            <a:r>
              <a:rPr lang="en-GB" sz="1800" dirty="0">
                <a:cs typeface="Times New Roman"/>
              </a:rPr>
              <a:t>for the best protection, </a:t>
            </a:r>
            <a:r>
              <a:rPr lang="en-GB" sz="1800" dirty="0" err="1">
                <a:cs typeface="Arial"/>
              </a:rPr>
              <a:t>Abrysvo</a:t>
            </a:r>
            <a:r>
              <a:rPr lang="en-GB" sz="1800" baseline="30000" dirty="0">
                <a:cs typeface="Arial"/>
              </a:rPr>
              <a:t>®</a:t>
            </a:r>
            <a:r>
              <a:rPr lang="en-GB" sz="1800" dirty="0">
                <a:cs typeface="Times New Roman"/>
              </a:rPr>
              <a:t> is recommended for pregnant women </a:t>
            </a:r>
            <a:r>
              <a:rPr lang="en-GB" sz="1800" dirty="0">
                <a:cs typeface="Arial"/>
              </a:rPr>
              <a:t>at 28 weeks gestation, or as soon as possible after. This is to ensure enough time for the mother to make antibodies and for these to cross the placenta to help protect the baby, even if born prematurely </a:t>
            </a:r>
          </a:p>
          <a:p>
            <a:pPr marL="378900">
              <a:buFont typeface="Arial" panose="020B0604020202020204" pitchFamily="34" charset="0"/>
              <a:buChar char="•"/>
            </a:pPr>
            <a:endParaRPr lang="en-GB" sz="1800" dirty="0">
              <a:cs typeface="Arial"/>
            </a:endParaRPr>
          </a:p>
          <a:p>
            <a:pPr marL="378900">
              <a:buFont typeface="Arial" panose="020B0604020202020204" pitchFamily="34" charset="0"/>
              <a:buChar char="•"/>
            </a:pPr>
            <a:r>
              <a:rPr lang="en-GB" sz="1800" dirty="0">
                <a:cs typeface="Times New Roman"/>
              </a:rPr>
              <a:t>RSV vaccine can be offered to pregnant women up until birth, but this may not offer as high a level of passive protection to the baby</a:t>
            </a:r>
            <a:endParaRPr lang="en-GB" sz="1800" dirty="0"/>
          </a:p>
          <a:p>
            <a:pPr marL="378900">
              <a:buFont typeface="Arial" panose="020B0604020202020204" pitchFamily="34" charset="0"/>
              <a:buChar char="•"/>
            </a:pPr>
            <a:endParaRPr lang="en-GB" sz="1800" dirty="0">
              <a:cs typeface="Arial"/>
            </a:endParaRPr>
          </a:p>
          <a:p>
            <a:pPr marL="36000" indent="0"/>
            <a:endParaRPr lang="en-GB" sz="2400" dirty="0"/>
          </a:p>
        </p:txBody>
      </p:sp>
    </p:spTree>
    <p:extLst>
      <p:ext uri="{BB962C8B-B14F-4D97-AF65-F5344CB8AC3E}">
        <p14:creationId xmlns:p14="http://schemas.microsoft.com/office/powerpoint/2010/main" val="1954116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1294-C657-4221-9F54-0BB31A8E6025}"/>
              </a:ext>
            </a:extLst>
          </p:cNvPr>
          <p:cNvSpPr>
            <a:spLocks noGrp="1"/>
          </p:cNvSpPr>
          <p:nvPr>
            <p:ph type="title"/>
          </p:nvPr>
        </p:nvSpPr>
        <p:spPr>
          <a:xfrm>
            <a:off x="685800" y="-99392"/>
            <a:ext cx="8077200" cy="1584176"/>
          </a:xfrm>
        </p:spPr>
        <p:txBody>
          <a:bodyPr/>
          <a:lstStyle/>
          <a:p>
            <a:pPr algn="ctr"/>
            <a:r>
              <a:rPr lang="en-GB" sz="3200" dirty="0">
                <a:solidFill>
                  <a:schemeClr val="accent1">
                    <a:lumMod val="75000"/>
                  </a:schemeClr>
                </a:solidFill>
              </a:rPr>
              <a:t>Safety of RSV vaccination in pregnancy</a:t>
            </a:r>
          </a:p>
        </p:txBody>
      </p:sp>
      <p:sp>
        <p:nvSpPr>
          <p:cNvPr id="3" name="Content Placeholder 2">
            <a:extLst>
              <a:ext uri="{FF2B5EF4-FFF2-40B4-BE49-F238E27FC236}">
                <a16:creationId xmlns:a16="http://schemas.microsoft.com/office/drawing/2014/main" id="{81DFCF9B-9FCA-4E27-9BB0-B1F386086DDB}"/>
              </a:ext>
            </a:extLst>
          </p:cNvPr>
          <p:cNvSpPr>
            <a:spLocks noGrp="1"/>
          </p:cNvSpPr>
          <p:nvPr>
            <p:ph idx="1"/>
          </p:nvPr>
        </p:nvSpPr>
        <p:spPr>
          <a:xfrm>
            <a:off x="685800" y="1196752"/>
            <a:ext cx="8077200" cy="4365848"/>
          </a:xfrm>
        </p:spPr>
        <p:txBody>
          <a:bodyPr/>
          <a:lstStyle/>
          <a:p>
            <a:pPr>
              <a:buFont typeface="Arial" panose="020B0604020202020204" pitchFamily="34" charset="0"/>
              <a:buChar char="•"/>
            </a:pPr>
            <a:r>
              <a:rPr lang="en-GB" sz="1900" dirty="0"/>
              <a:t>RSV containing vaccines are inactivated, i.e. they do not contain live organisms and cannot cause the disease against which they protect</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there is no evidence of risk to pregnancy or the fetus with inactivated viral vaccines such as </a:t>
            </a:r>
            <a:r>
              <a:rPr lang="en-GB" sz="1900" dirty="0" err="1"/>
              <a:t>Abrysvo</a:t>
            </a:r>
            <a:r>
              <a:rPr lang="en-GB" sz="1900" dirty="0"/>
              <a:t>® </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kern="1200" dirty="0"/>
              <a:t>inactivated pertussis-containing, influenza and COVID-19 vaccines are routinely given to pregnant women with no adverse effects and with proven safety and efficacy</a:t>
            </a:r>
          </a:p>
          <a:p>
            <a:pPr marL="285750" indent="-285750">
              <a:buFont typeface="Arial" panose="020B0604020202020204" pitchFamily="34" charset="0"/>
              <a:buChar char="•"/>
            </a:pPr>
            <a:endParaRPr lang="en-GB" sz="1900" kern="1200" dirty="0"/>
          </a:p>
          <a:p>
            <a:pPr marL="285750" indent="-285750">
              <a:buFont typeface="Arial" panose="020B0604020202020204" pitchFamily="34" charset="0"/>
              <a:buChar char="•"/>
            </a:pPr>
            <a:r>
              <a:rPr lang="en-US" sz="1900" dirty="0">
                <a:cs typeface="Arial"/>
              </a:rPr>
              <a:t>as of July 2024, </a:t>
            </a:r>
            <a:r>
              <a:rPr lang="en-GB" sz="1900" dirty="0" err="1">
                <a:cs typeface="Arial"/>
              </a:rPr>
              <a:t>Abrysvo</a:t>
            </a:r>
            <a:r>
              <a:rPr lang="en-GB" sz="1900" baseline="30000" dirty="0">
                <a:cs typeface="Arial"/>
              </a:rPr>
              <a:t>®</a:t>
            </a:r>
            <a:r>
              <a:rPr lang="en-US" sz="1900" baseline="30000" dirty="0">
                <a:cs typeface="Arial"/>
              </a:rPr>
              <a:t> </a:t>
            </a:r>
            <a:r>
              <a:rPr lang="en-US" sz="1900" dirty="0">
                <a:cs typeface="Arial"/>
              </a:rPr>
              <a:t>has been given to more than 100,000 pregnant women in the USA, where monitoring has shown a good safety record</a:t>
            </a:r>
          </a:p>
          <a:p>
            <a:pPr marL="285750" indent="-285750">
              <a:buFont typeface="Arial" panose="020B0604020202020204" pitchFamily="34" charset="0"/>
              <a:buChar char="•"/>
            </a:pPr>
            <a:endParaRPr lang="en-GB" sz="2400" kern="1200" dirty="0"/>
          </a:p>
          <a:p>
            <a:pPr marL="0" indent="0"/>
            <a:endParaRPr lang="en-GB" sz="1800" kern="1200" dirty="0"/>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endParaRPr lang="en-GB" sz="1700" dirty="0"/>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endParaRPr lang="en-GB" sz="1800" dirty="0"/>
          </a:p>
        </p:txBody>
      </p:sp>
    </p:spTree>
    <p:extLst>
      <p:ext uri="{BB962C8B-B14F-4D97-AF65-F5344CB8AC3E}">
        <p14:creationId xmlns:p14="http://schemas.microsoft.com/office/powerpoint/2010/main" val="1104656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6BF01-08C9-4B35-B4DD-68FC7E2C4AA6}"/>
              </a:ext>
            </a:extLst>
          </p:cNvPr>
          <p:cNvSpPr>
            <a:spLocks noGrp="1"/>
          </p:cNvSpPr>
          <p:nvPr>
            <p:ph type="title"/>
          </p:nvPr>
        </p:nvSpPr>
        <p:spPr>
          <a:xfrm>
            <a:off x="685800" y="-387424"/>
            <a:ext cx="8077200" cy="1800200"/>
          </a:xfrm>
        </p:spPr>
        <p:txBody>
          <a:bodyPr/>
          <a:lstStyle/>
          <a:p>
            <a:pPr algn="ctr"/>
            <a:r>
              <a:rPr lang="en-GB" sz="2400" dirty="0">
                <a:solidFill>
                  <a:schemeClr val="accent1">
                    <a:lumMod val="75000"/>
                  </a:schemeClr>
                </a:solidFill>
              </a:rPr>
              <a:t>Safety of RSV vaccination in pregnancy (continued)</a:t>
            </a:r>
          </a:p>
        </p:txBody>
      </p:sp>
      <p:sp>
        <p:nvSpPr>
          <p:cNvPr id="3" name="Content Placeholder 2">
            <a:extLst>
              <a:ext uri="{FF2B5EF4-FFF2-40B4-BE49-F238E27FC236}">
                <a16:creationId xmlns:a16="http://schemas.microsoft.com/office/drawing/2014/main" id="{FBA5358E-456B-4941-960D-47337A797CCD}"/>
              </a:ext>
            </a:extLst>
          </p:cNvPr>
          <p:cNvSpPr>
            <a:spLocks noGrp="1"/>
          </p:cNvSpPr>
          <p:nvPr>
            <p:ph idx="1"/>
          </p:nvPr>
        </p:nvSpPr>
        <p:spPr>
          <a:xfrm>
            <a:off x="685800" y="836712"/>
            <a:ext cx="8077200" cy="4725888"/>
          </a:xfrm>
        </p:spPr>
        <p:txBody>
          <a:bodyPr/>
          <a:lstStyle/>
          <a:p>
            <a:pPr marL="321750" indent="-285750">
              <a:buFont typeface="Arial" panose="020B0604020202020204" pitchFamily="34" charset="0"/>
              <a:buChar char="•"/>
            </a:pPr>
            <a:r>
              <a:rPr lang="en-US" sz="1500" dirty="0">
                <a:cs typeface="Arial"/>
              </a:rPr>
              <a:t>in the vaccine clinical </a:t>
            </a:r>
            <a:r>
              <a:rPr lang="en-US" sz="1500" dirty="0">
                <a:cs typeface="Arial"/>
                <a:hlinkClick r:id="rId3"/>
              </a:rPr>
              <a:t>trials</a:t>
            </a:r>
            <a:r>
              <a:rPr lang="en-US" sz="1500" dirty="0">
                <a:cs typeface="Arial"/>
              </a:rPr>
              <a:t>, there were slightly more premature births in the vaccine group (2.1%) compared to the unvaccinated (placebo) group (1.9%) in the month following vaccination. </a:t>
            </a:r>
            <a:r>
              <a:rPr lang="en-GB" sz="1500" dirty="0">
                <a:cs typeface="Arial"/>
              </a:rPr>
              <a:t>This was observed in upper middle-income countries, from where the data are consistent with a chance difference and was not seen in high-income countries of Europe and North America.</a:t>
            </a:r>
            <a:endParaRPr lang="en-US" sz="1500" dirty="0">
              <a:cs typeface="Arial"/>
            </a:endParaRPr>
          </a:p>
          <a:p>
            <a:pPr marL="321750" indent="-285750">
              <a:buFont typeface="Arial" panose="020B0604020202020204" pitchFamily="34" charset="0"/>
              <a:buChar char="•"/>
            </a:pPr>
            <a:r>
              <a:rPr lang="en-US" sz="1500" u="sng" dirty="0">
                <a:cs typeface="Arial"/>
              </a:rPr>
              <a:t>the difference was not statistically significant and there was no temporal relationship between vaccination and premature birth</a:t>
            </a:r>
          </a:p>
          <a:p>
            <a:pPr marL="321750" indent="-285750">
              <a:buFont typeface="Arial" panose="020B0604020202020204" pitchFamily="34" charset="0"/>
              <a:buChar char="•"/>
            </a:pPr>
            <a:r>
              <a:rPr lang="en-US" sz="1500" dirty="0">
                <a:cs typeface="Arial"/>
              </a:rPr>
              <a:t>average birth weight and gestational age at birth were the same in infants of vaccinated and unvaccinated mothers</a:t>
            </a:r>
          </a:p>
          <a:p>
            <a:pPr marL="321750" indent="-285750">
              <a:buFont typeface="Arial" panose="020B0604020202020204" pitchFamily="34" charset="0"/>
              <a:buChar char="•"/>
            </a:pPr>
            <a:r>
              <a:rPr lang="en-GB" sz="1500" dirty="0"/>
              <a:t>there are no safety concerns around congenital anomalies, which were less common in the vaccine group (5%) than the placebo group (6%)</a:t>
            </a:r>
          </a:p>
          <a:p>
            <a:pPr marL="321750" indent="-285750">
              <a:buFont typeface="Arial" panose="020B0604020202020204" pitchFamily="34" charset="0"/>
              <a:buChar char="•"/>
            </a:pPr>
            <a:endParaRPr lang="en-GB" sz="1500" dirty="0">
              <a:cs typeface="Arial"/>
            </a:endParaRPr>
          </a:p>
          <a:p>
            <a:pPr marL="36000" indent="0"/>
            <a:r>
              <a:rPr lang="en-GB" sz="1500" dirty="0"/>
              <a:t>The JCVI has advised that it is reassured that the safety data for </a:t>
            </a:r>
            <a:r>
              <a:rPr lang="en-GB" sz="1500" dirty="0" err="1"/>
              <a:t>Abrysvo</a:t>
            </a:r>
            <a:r>
              <a:rPr lang="en-GB" sz="1500" dirty="0"/>
              <a:t>® does not raise any significant concerns about use in a maternal vaccination programme, and the vaccine has been approved by the </a:t>
            </a:r>
            <a:r>
              <a:rPr lang="en-GB" sz="1500" kern="1200" dirty="0"/>
              <a:t>Medicines and Healthcare products Regulatory Agency (</a:t>
            </a:r>
            <a:r>
              <a:rPr lang="en-GB" sz="1500" dirty="0"/>
              <a:t>MHRA) and the European Medicines Agency (EMA) on the basis of safety, quality and effectiveness.</a:t>
            </a:r>
          </a:p>
          <a:p>
            <a:pPr marL="36000" indent="0"/>
            <a:endParaRPr lang="en-GB" sz="1500" dirty="0">
              <a:cs typeface="Arial"/>
            </a:endParaRPr>
          </a:p>
          <a:p>
            <a:pPr marL="36000" indent="0"/>
            <a:r>
              <a:rPr lang="en-GB" sz="1500" kern="1200" dirty="0" err="1"/>
              <a:t>Abrysvo</a:t>
            </a:r>
            <a:r>
              <a:rPr lang="en-GB" sz="1500" kern="1200" dirty="0"/>
              <a:t>® has also been licensed for use in several European countries, the USA, Argentina, Australia, Canada and Japan.</a:t>
            </a:r>
          </a:p>
          <a:p>
            <a:pPr marL="36000" indent="0"/>
            <a:endParaRPr lang="en-US" sz="1800" dirty="0">
              <a:cs typeface="Arial"/>
            </a:endParaRPr>
          </a:p>
          <a:p>
            <a:pPr marL="321750" indent="-285750">
              <a:buFont typeface="Arial" panose="020B0604020202020204" pitchFamily="34" charset="0"/>
              <a:buChar char="•"/>
            </a:pPr>
            <a:endParaRPr lang="en-US" sz="1600" dirty="0">
              <a:cs typeface="Arial"/>
            </a:endParaRPr>
          </a:p>
          <a:p>
            <a:pPr marL="321750" indent="-285750">
              <a:buFont typeface="Arial" panose="020B0604020202020204" pitchFamily="34" charset="0"/>
              <a:buChar char="•"/>
            </a:pPr>
            <a:endParaRPr lang="en-US" sz="1700" dirty="0">
              <a:cs typeface="Arial"/>
            </a:endParaRPr>
          </a:p>
          <a:p>
            <a:endParaRPr lang="en-GB" dirty="0"/>
          </a:p>
        </p:txBody>
      </p:sp>
    </p:spTree>
    <p:extLst>
      <p:ext uri="{BB962C8B-B14F-4D97-AF65-F5344CB8AC3E}">
        <p14:creationId xmlns:p14="http://schemas.microsoft.com/office/powerpoint/2010/main" val="98046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864096"/>
          </a:xfrm>
        </p:spPr>
        <p:txBody>
          <a:bodyPr/>
          <a:lstStyle/>
          <a:p>
            <a:pPr algn="ctr"/>
            <a:r>
              <a:rPr lang="en-GB" sz="5400" dirty="0">
                <a:solidFill>
                  <a:schemeClr val="accent1">
                    <a:lumMod val="75000"/>
                  </a:schemeClr>
                </a:solidFill>
              </a:rPr>
              <a:t>Contents</a:t>
            </a:r>
          </a:p>
        </p:txBody>
      </p:sp>
      <p:sp>
        <p:nvSpPr>
          <p:cNvPr id="3" name="Content Placeholder 2"/>
          <p:cNvSpPr>
            <a:spLocks noGrp="1"/>
          </p:cNvSpPr>
          <p:nvPr>
            <p:ph idx="1"/>
          </p:nvPr>
        </p:nvSpPr>
        <p:spPr>
          <a:xfrm>
            <a:off x="685800" y="1196752"/>
            <a:ext cx="8077200" cy="4365848"/>
          </a:xfrm>
        </p:spPr>
        <p:txBody>
          <a:bodyPr/>
          <a:lstStyle/>
          <a:p>
            <a:pPr lvl="0">
              <a:lnSpc>
                <a:spcPct val="114000"/>
              </a:lnSpc>
              <a:spcBef>
                <a:spcPts val="0"/>
              </a:spcBef>
              <a:buClrTx/>
              <a:buSzTx/>
              <a:buFont typeface="+mj-lt"/>
              <a:buAutoNum type="arabicPeriod"/>
            </a:pPr>
            <a:r>
              <a:rPr lang="en-GB" sz="3200" kern="1200" dirty="0">
                <a:latin typeface="Arial" pitchFamily="34" charset="0"/>
                <a:ea typeface="ヒラギノ角ゴ Pro W3" pitchFamily="84" charset="-128"/>
              </a:rPr>
              <a:t>Key messages</a:t>
            </a:r>
          </a:p>
          <a:p>
            <a:pPr lvl="0">
              <a:lnSpc>
                <a:spcPct val="114000"/>
              </a:lnSpc>
              <a:spcBef>
                <a:spcPts val="0"/>
              </a:spcBef>
              <a:buClrTx/>
              <a:buSzTx/>
              <a:buFont typeface="+mj-lt"/>
              <a:buAutoNum type="arabicPeriod"/>
            </a:pPr>
            <a:r>
              <a:rPr lang="en-GB" sz="3200" kern="1200" dirty="0">
                <a:latin typeface="Arial" pitchFamily="34" charset="0"/>
                <a:ea typeface="ヒラギノ角ゴ Pro W3" pitchFamily="84" charset="-128"/>
              </a:rPr>
              <a:t>Respiratory </a:t>
            </a:r>
            <a:r>
              <a:rPr lang="en-GB" sz="3200" dirty="0"/>
              <a:t>syncytial virus (RSV);</a:t>
            </a:r>
            <a:r>
              <a:rPr lang="en-GB" sz="3200" kern="1200" dirty="0">
                <a:latin typeface="Arial" pitchFamily="34" charset="0"/>
                <a:ea typeface="ヒラギノ角ゴ Pro W3" pitchFamily="84" charset="-128"/>
              </a:rPr>
              <a:t> symptoms, complications and epidemiology</a:t>
            </a:r>
          </a:p>
          <a:p>
            <a:pPr lvl="0">
              <a:lnSpc>
                <a:spcPct val="114000"/>
              </a:lnSpc>
              <a:spcBef>
                <a:spcPts val="0"/>
              </a:spcBef>
              <a:buClrTx/>
              <a:buSzTx/>
              <a:buFont typeface="+mj-lt"/>
              <a:buAutoNum type="arabicPeriod"/>
            </a:pPr>
            <a:r>
              <a:rPr lang="en-GB" sz="3200" kern="1200" dirty="0">
                <a:latin typeface="Arial" pitchFamily="34" charset="0"/>
                <a:ea typeface="ヒラギノ角ゴ Pro W3" pitchFamily="84" charset="-128"/>
              </a:rPr>
              <a:t>RSV immunisation programme for pregnant women</a:t>
            </a:r>
          </a:p>
          <a:p>
            <a:pPr lvl="0">
              <a:lnSpc>
                <a:spcPct val="114000"/>
              </a:lnSpc>
              <a:spcBef>
                <a:spcPts val="0"/>
              </a:spcBef>
              <a:buClrTx/>
              <a:buSzTx/>
              <a:buFont typeface="+mj-lt"/>
              <a:buAutoNum type="arabicPeriod"/>
            </a:pPr>
            <a:r>
              <a:rPr lang="en-GB" sz="3200" kern="1200" dirty="0">
                <a:latin typeface="Arial" pitchFamily="34" charset="0"/>
                <a:ea typeface="ヒラギノ角ゴ Pro W3" pitchFamily="84" charset="-128"/>
              </a:rPr>
              <a:t>Vaccine specific information</a:t>
            </a:r>
          </a:p>
          <a:p>
            <a:pPr lvl="0">
              <a:lnSpc>
                <a:spcPct val="114000"/>
              </a:lnSpc>
              <a:spcBef>
                <a:spcPts val="0"/>
              </a:spcBef>
              <a:buClrTx/>
              <a:buSzTx/>
              <a:buFont typeface="+mj-lt"/>
              <a:buAutoNum type="arabicPeriod"/>
            </a:pPr>
            <a:r>
              <a:rPr lang="en-GB" sz="3200" kern="1200" dirty="0">
                <a:latin typeface="Arial" pitchFamily="34" charset="0"/>
                <a:ea typeface="ヒラギノ角ゴ Pro W3" pitchFamily="84" charset="-128"/>
              </a:rPr>
              <a:t>Additional resources</a:t>
            </a:r>
          </a:p>
          <a:p>
            <a:pPr lvl="0">
              <a:lnSpc>
                <a:spcPct val="114000"/>
              </a:lnSpc>
              <a:spcBef>
                <a:spcPts val="0"/>
              </a:spcBef>
              <a:buClrTx/>
              <a:buSzTx/>
              <a:buFont typeface="+mj-lt"/>
              <a:buAutoNum type="arabicPeriod"/>
            </a:pPr>
            <a:endParaRPr lang="en-GB" sz="2400" kern="1200" dirty="0">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119284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2EDD-1D06-4ADA-A9AD-9908833294CD}"/>
              </a:ext>
            </a:extLst>
          </p:cNvPr>
          <p:cNvSpPr>
            <a:spLocks noGrp="1"/>
          </p:cNvSpPr>
          <p:nvPr>
            <p:ph type="title"/>
          </p:nvPr>
        </p:nvSpPr>
        <p:spPr>
          <a:xfrm>
            <a:off x="685800" y="0"/>
            <a:ext cx="8077200" cy="1124744"/>
          </a:xfrm>
        </p:spPr>
        <p:txBody>
          <a:bodyPr/>
          <a:lstStyle/>
          <a:p>
            <a:r>
              <a:rPr lang="en-GB" sz="2800" dirty="0">
                <a:solidFill>
                  <a:schemeClr val="accent1">
                    <a:lumMod val="75000"/>
                  </a:schemeClr>
                </a:solidFill>
              </a:rPr>
              <a:t>Effectiveness of RSV vaccination in pregnancy</a:t>
            </a:r>
          </a:p>
        </p:txBody>
      </p:sp>
      <p:sp>
        <p:nvSpPr>
          <p:cNvPr id="3" name="Content Placeholder 2">
            <a:extLst>
              <a:ext uri="{FF2B5EF4-FFF2-40B4-BE49-F238E27FC236}">
                <a16:creationId xmlns:a16="http://schemas.microsoft.com/office/drawing/2014/main" id="{A33985B5-B70A-47B2-861F-F0BA81CE487E}"/>
              </a:ext>
            </a:extLst>
          </p:cNvPr>
          <p:cNvSpPr>
            <a:spLocks noGrp="1"/>
          </p:cNvSpPr>
          <p:nvPr>
            <p:ph idx="1"/>
          </p:nvPr>
        </p:nvSpPr>
        <p:spPr>
          <a:xfrm>
            <a:off x="685800" y="980728"/>
            <a:ext cx="8077200" cy="4581872"/>
          </a:xfrm>
        </p:spPr>
        <p:txBody>
          <a:bodyPr/>
          <a:lstStyle/>
          <a:p>
            <a:pPr marL="457200" indent="-457200">
              <a:buFont typeface="Arial" panose="020B0604020202020204" pitchFamily="34" charset="0"/>
              <a:buChar char="•"/>
            </a:pPr>
            <a:r>
              <a:rPr lang="en-GB" sz="2000" dirty="0"/>
              <a:t>in clinical trials, maternal (antenatal) RSV vaccination has been demonstrated to be efficacious against RSV lower respiratory tract infection (LRTI) in infants from birth through to six months of age</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hlinkClick r:id="rId3"/>
              </a:rPr>
              <a:t>in the final analysis</a:t>
            </a:r>
            <a:r>
              <a:rPr lang="en-GB" sz="2000" dirty="0"/>
              <a:t>, vaccine efficacy (VE) against severe RSV LRTI was 82.4% at 90 days and 70.0% at 180 days</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for maternal vaccination, while the major mechanism of infant protection is transplacental antibody transfer, some evidence suggests there may also be protective effects from antibody transfer in breast milk, and from indirect protection by reducing the risk of infection and/or degree of infectiousness in the mother and therefore chance of infecting the infant</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1178065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1799-1DA8-4D0C-B6A6-C0061B92BFE7}"/>
              </a:ext>
            </a:extLst>
          </p:cNvPr>
          <p:cNvSpPr>
            <a:spLocks noGrp="1"/>
          </p:cNvSpPr>
          <p:nvPr>
            <p:ph type="title"/>
          </p:nvPr>
        </p:nvSpPr>
        <p:spPr>
          <a:xfrm>
            <a:off x="685800" y="116632"/>
            <a:ext cx="8077200" cy="1224136"/>
          </a:xfrm>
        </p:spPr>
        <p:txBody>
          <a:bodyPr/>
          <a:lstStyle/>
          <a:p>
            <a:pPr algn="ctr"/>
            <a:r>
              <a:rPr lang="en-GB" sz="2200" dirty="0">
                <a:solidFill>
                  <a:schemeClr val="accent1">
                    <a:lumMod val="75000"/>
                  </a:schemeClr>
                </a:solidFill>
              </a:rPr>
              <a:t>Selective monoclonal antibody immunisation programme </a:t>
            </a:r>
            <a:br>
              <a:rPr lang="en-GB" sz="2200" dirty="0">
                <a:solidFill>
                  <a:schemeClr val="accent1">
                    <a:lumMod val="75000"/>
                  </a:schemeClr>
                </a:solidFill>
              </a:rPr>
            </a:br>
            <a:r>
              <a:rPr lang="en-GB" sz="2200" dirty="0">
                <a:solidFill>
                  <a:schemeClr val="accent1">
                    <a:lumMod val="75000"/>
                  </a:schemeClr>
                </a:solidFill>
              </a:rPr>
              <a:t>for high risk infants</a:t>
            </a:r>
          </a:p>
        </p:txBody>
      </p:sp>
      <p:sp>
        <p:nvSpPr>
          <p:cNvPr id="3" name="Content Placeholder 2">
            <a:extLst>
              <a:ext uri="{FF2B5EF4-FFF2-40B4-BE49-F238E27FC236}">
                <a16:creationId xmlns:a16="http://schemas.microsoft.com/office/drawing/2014/main" id="{A722758C-A388-4B84-BF10-D0FBBED9C4F8}"/>
              </a:ext>
            </a:extLst>
          </p:cNvPr>
          <p:cNvSpPr>
            <a:spLocks noGrp="1"/>
          </p:cNvSpPr>
          <p:nvPr>
            <p:ph idx="1"/>
          </p:nvPr>
        </p:nvSpPr>
        <p:spPr>
          <a:xfrm>
            <a:off x="685800" y="1196752"/>
            <a:ext cx="8077200" cy="4464496"/>
          </a:xfrm>
        </p:spPr>
        <p:txBody>
          <a:bodyPr/>
          <a:lstStyle/>
          <a:p>
            <a:pPr marL="321750" indent="-285750">
              <a:lnSpc>
                <a:spcPct val="110000"/>
              </a:lnSpc>
              <a:buFont typeface="Arial" panose="020B0604020202020204" pitchFamily="34" charset="0"/>
              <a:buChar char="•"/>
            </a:pPr>
            <a:r>
              <a:rPr lang="en-GB" sz="1600" dirty="0"/>
              <a:t>RSV monoclonal antibody immunisation for passive protection of high risk infants was first approved in European countries in 1999</a:t>
            </a:r>
          </a:p>
          <a:p>
            <a:pPr marL="321750" indent="-285750">
              <a:lnSpc>
                <a:spcPct val="110000"/>
              </a:lnSpc>
              <a:buFont typeface="Arial" panose="020B0604020202020204" pitchFamily="34" charset="0"/>
              <a:buChar char="•"/>
            </a:pPr>
            <a:r>
              <a:rPr lang="en-GB" sz="1600" dirty="0">
                <a:cs typeface="Arial"/>
              </a:rPr>
              <a:t>it is not possible to vaccinate neonates to protect them against RSV during the early months of life, as the immature immune system is not able to make an adequate response. Therefore, infants can only be protected via passive immunisation programmes</a:t>
            </a:r>
          </a:p>
          <a:p>
            <a:pPr marL="321750" indent="-285750">
              <a:lnSpc>
                <a:spcPct val="110000"/>
              </a:lnSpc>
              <a:buFont typeface="Arial" panose="020B0604020202020204" pitchFamily="34" charset="0"/>
              <a:buChar char="•"/>
            </a:pPr>
            <a:r>
              <a:rPr lang="en-GB" sz="1600" dirty="0"/>
              <a:t>the high cost and moderate effectiveness of RSV monoclonal antibody meant that cost-effectiveness was only demonstrated for very high-risk infants</a:t>
            </a:r>
            <a:endParaRPr lang="en-GB" sz="1600" dirty="0">
              <a:cs typeface="Arial"/>
            </a:endParaRPr>
          </a:p>
          <a:p>
            <a:pPr marL="321750" indent="-285750">
              <a:lnSpc>
                <a:spcPct val="110000"/>
              </a:lnSpc>
              <a:buFont typeface="Arial" panose="020B0604020202020204" pitchFamily="34" charset="0"/>
              <a:buChar char="•"/>
            </a:pPr>
            <a:r>
              <a:rPr lang="en-GB" sz="1600" dirty="0"/>
              <a:t>the UK selective </a:t>
            </a:r>
            <a:r>
              <a:rPr lang="en-GB" sz="1600" dirty="0">
                <a:cs typeface="Arial"/>
              </a:rPr>
              <a:t>RSV monoclonal antibody passive </a:t>
            </a:r>
            <a:r>
              <a:rPr lang="en-GB" sz="1600" dirty="0"/>
              <a:t>immunisation programme has been delivered in secondary care by paediatric services since 2010, and </a:t>
            </a:r>
            <a:r>
              <a:rPr lang="en-GB" sz="1600" u="sng" dirty="0"/>
              <a:t>this programme will continue alongside the universal infant protection programme </a:t>
            </a:r>
            <a:r>
              <a:rPr lang="en-GB" sz="1600" dirty="0"/>
              <a:t>(via maternal immunisation)</a:t>
            </a:r>
            <a:endParaRPr lang="en-GB" sz="1600" dirty="0">
              <a:cs typeface="Arial"/>
            </a:endParaRPr>
          </a:p>
          <a:p>
            <a:pPr marL="321750" indent="-285750">
              <a:lnSpc>
                <a:spcPct val="110000"/>
              </a:lnSpc>
              <a:buFont typeface="Arial" panose="020B0604020202020204" pitchFamily="34" charset="0"/>
              <a:buChar char="•"/>
            </a:pPr>
            <a:r>
              <a:rPr lang="en-GB" sz="1600" b="1" dirty="0"/>
              <a:t>RSV vaccination should be offered to all pregnant women in week 28 of pregnancy</a:t>
            </a:r>
            <a:r>
              <a:rPr lang="en-GB" sz="1600" dirty="0"/>
              <a:t>, and in addition, </a:t>
            </a:r>
            <a:r>
              <a:rPr lang="en-GB" sz="1600" dirty="0">
                <a:cs typeface="Arial"/>
              </a:rPr>
              <a:t>high-risk infants and children who meet the eligibility criteria in the </a:t>
            </a:r>
            <a:r>
              <a:rPr lang="en-GB" sz="1600" dirty="0">
                <a:cs typeface="Arial"/>
                <a:hlinkClick r:id="rId3"/>
              </a:rPr>
              <a:t>Green Book RSV chapter</a:t>
            </a:r>
            <a:r>
              <a:rPr lang="en-GB" sz="1600" dirty="0">
                <a:cs typeface="Arial"/>
              </a:rPr>
              <a:t> should be offered a monoclonal antibody immunisation  </a:t>
            </a:r>
          </a:p>
          <a:p>
            <a:endParaRPr lang="en-GB" sz="1700" dirty="0"/>
          </a:p>
        </p:txBody>
      </p:sp>
    </p:spTree>
    <p:extLst>
      <p:ext uri="{BB962C8B-B14F-4D97-AF65-F5344CB8AC3E}">
        <p14:creationId xmlns:p14="http://schemas.microsoft.com/office/powerpoint/2010/main" val="2714590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59AD09-23B4-41EB-8104-B19785059C69}"/>
              </a:ext>
            </a:extLst>
          </p:cNvPr>
          <p:cNvSpPr txBox="1"/>
          <p:nvPr/>
        </p:nvSpPr>
        <p:spPr>
          <a:xfrm>
            <a:off x="1115616" y="692696"/>
            <a:ext cx="6768752" cy="2400657"/>
          </a:xfrm>
          <a:prstGeom prst="rect">
            <a:avLst/>
          </a:prstGeom>
          <a:noFill/>
        </p:spPr>
        <p:txBody>
          <a:bodyPr wrap="square" rtlCol="0">
            <a:spAutoFit/>
          </a:bodyPr>
          <a:lstStyle/>
          <a:p>
            <a:r>
              <a:rPr lang="en-GB" sz="5000" b="1" dirty="0" err="1">
                <a:solidFill>
                  <a:schemeClr val="accent1">
                    <a:lumMod val="75000"/>
                  </a:schemeClr>
                </a:solidFill>
                <a:latin typeface="+mj-lt"/>
              </a:rPr>
              <a:t>Abrysvo</a:t>
            </a:r>
            <a:r>
              <a:rPr lang="en-GB" sz="5000" b="1" dirty="0">
                <a:solidFill>
                  <a:schemeClr val="accent1">
                    <a:lumMod val="75000"/>
                  </a:schemeClr>
                </a:solidFill>
                <a:latin typeface="+mj-lt"/>
              </a:rPr>
              <a:t>® r</a:t>
            </a:r>
            <a:r>
              <a:rPr lang="en-GB" sz="5000" b="1" dirty="0">
                <a:solidFill>
                  <a:schemeClr val="accent1">
                    <a:lumMod val="75000"/>
                  </a:schemeClr>
                </a:solidFill>
              </a:rPr>
              <a:t>espiratory syncytial virus (RSV) vaccine</a:t>
            </a:r>
            <a:endParaRPr lang="en-GB" sz="5000" b="1" dirty="0">
              <a:solidFill>
                <a:schemeClr val="accent1">
                  <a:lumMod val="75000"/>
                </a:schemeClr>
              </a:solidFill>
              <a:latin typeface="+mj-lt"/>
            </a:endParaRPr>
          </a:p>
        </p:txBody>
      </p:sp>
      <p:pic>
        <p:nvPicPr>
          <p:cNvPr id="4" name="Picture 3" descr="A syringe and vials next to a box&#10;&#10;Description automatically generated">
            <a:extLst>
              <a:ext uri="{FF2B5EF4-FFF2-40B4-BE49-F238E27FC236}">
                <a16:creationId xmlns:a16="http://schemas.microsoft.com/office/drawing/2014/main" id="{8C55C516-4303-4DB1-83F4-5FF5C2CE4EB7}"/>
              </a:ext>
            </a:extLst>
          </p:cNvPr>
          <p:cNvPicPr>
            <a:picLocks noChangeAspect="1"/>
          </p:cNvPicPr>
          <p:nvPr/>
        </p:nvPicPr>
        <p:blipFill rotWithShape="1">
          <a:blip r:embed="rId3"/>
          <a:srcRect l="13286" t="6118" r="20000" b="5927"/>
          <a:stretch/>
        </p:blipFill>
        <p:spPr>
          <a:xfrm>
            <a:off x="4572000" y="2780928"/>
            <a:ext cx="3622668" cy="3169435"/>
          </a:xfrm>
          <a:prstGeom prst="rect">
            <a:avLst/>
          </a:prstGeom>
        </p:spPr>
      </p:pic>
    </p:spTree>
    <p:extLst>
      <p:ext uri="{BB962C8B-B14F-4D97-AF65-F5344CB8AC3E}">
        <p14:creationId xmlns:p14="http://schemas.microsoft.com/office/powerpoint/2010/main" val="712094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244C-C19A-4EA5-A557-0B18DA47813A}"/>
              </a:ext>
            </a:extLst>
          </p:cNvPr>
          <p:cNvSpPr>
            <a:spLocks noGrp="1"/>
          </p:cNvSpPr>
          <p:nvPr>
            <p:ph type="title"/>
          </p:nvPr>
        </p:nvSpPr>
        <p:spPr>
          <a:xfrm>
            <a:off x="685800" y="116632"/>
            <a:ext cx="8077200" cy="1008112"/>
          </a:xfrm>
        </p:spPr>
        <p:txBody>
          <a:bodyPr/>
          <a:lstStyle/>
          <a:p>
            <a:pPr algn="ctr"/>
            <a:r>
              <a:rPr lang="en-GB" sz="3800" dirty="0">
                <a:solidFill>
                  <a:schemeClr val="accent1">
                    <a:lumMod val="75000"/>
                  </a:schemeClr>
                </a:solidFill>
              </a:rPr>
              <a:t>Vaccine pack contents</a:t>
            </a:r>
          </a:p>
        </p:txBody>
      </p:sp>
      <p:sp>
        <p:nvSpPr>
          <p:cNvPr id="3" name="Content Placeholder 2">
            <a:extLst>
              <a:ext uri="{FF2B5EF4-FFF2-40B4-BE49-F238E27FC236}">
                <a16:creationId xmlns:a16="http://schemas.microsoft.com/office/drawing/2014/main" id="{142947D3-DBAF-4E3C-A921-191DCDC61A85}"/>
              </a:ext>
            </a:extLst>
          </p:cNvPr>
          <p:cNvSpPr>
            <a:spLocks noGrp="1"/>
          </p:cNvSpPr>
          <p:nvPr>
            <p:ph idx="1"/>
          </p:nvPr>
        </p:nvSpPr>
        <p:spPr>
          <a:xfrm>
            <a:off x="685800" y="1124744"/>
            <a:ext cx="8077200" cy="4437856"/>
          </a:xfrm>
        </p:spPr>
        <p:txBody>
          <a:bodyPr/>
          <a:lstStyle/>
          <a:p>
            <a:pPr marL="0" indent="0">
              <a:buNone/>
            </a:pPr>
            <a:r>
              <a:rPr lang="en-GB" sz="2000" dirty="0" err="1"/>
              <a:t>Abrysvo</a:t>
            </a:r>
            <a:r>
              <a:rPr lang="en-GB" sz="2000" dirty="0"/>
              <a:t>® is presented as a single dose pack for reconstitution.</a:t>
            </a:r>
          </a:p>
          <a:p>
            <a:pPr marL="0" indent="0">
              <a:buNone/>
            </a:pPr>
            <a:endParaRPr lang="en-US" sz="2000" dirty="0">
              <a:cs typeface="Arial"/>
            </a:endParaRPr>
          </a:p>
          <a:p>
            <a:pPr marL="0" indent="0">
              <a:buNone/>
            </a:pPr>
            <a:r>
              <a:rPr lang="en-US" sz="2000" dirty="0">
                <a:cs typeface="Arial"/>
              </a:rPr>
              <a:t>Each pack contains:</a:t>
            </a:r>
          </a:p>
          <a:p>
            <a:pPr>
              <a:buFont typeface="Arial" panose="020B0604020202020204" pitchFamily="34" charset="0"/>
              <a:buChar char="•"/>
            </a:pPr>
            <a:r>
              <a:rPr lang="en-US" sz="2000" dirty="0">
                <a:cs typeface="Arial"/>
              </a:rPr>
              <a:t>powder for 1 dose in a vial</a:t>
            </a:r>
          </a:p>
          <a:p>
            <a:pPr>
              <a:buFont typeface="Arial" panose="020B0604020202020204" pitchFamily="34" charset="0"/>
              <a:buChar char="•"/>
            </a:pPr>
            <a:r>
              <a:rPr lang="en-US" sz="2000" dirty="0">
                <a:cs typeface="Arial"/>
              </a:rPr>
              <a:t>solvent (water for injection) in a </a:t>
            </a:r>
          </a:p>
          <a:p>
            <a:pPr marL="0" indent="0"/>
            <a:r>
              <a:rPr lang="en-US" sz="2000" dirty="0">
                <a:cs typeface="Arial"/>
              </a:rPr>
              <a:t>     pre-filled glass syringe with a </a:t>
            </a:r>
          </a:p>
          <a:p>
            <a:pPr marL="0" indent="0"/>
            <a:r>
              <a:rPr lang="en-US" sz="2000" dirty="0">
                <a:cs typeface="Arial"/>
              </a:rPr>
              <a:t>     stopper, </a:t>
            </a:r>
            <a:r>
              <a:rPr lang="en-US" sz="2000" dirty="0" err="1">
                <a:cs typeface="Arial"/>
              </a:rPr>
              <a:t>luer</a:t>
            </a:r>
            <a:r>
              <a:rPr lang="en-US" sz="2000" dirty="0">
                <a:cs typeface="Arial"/>
              </a:rPr>
              <a:t> lock adaptor and </a:t>
            </a:r>
          </a:p>
          <a:p>
            <a:pPr marL="0" indent="0"/>
            <a:r>
              <a:rPr lang="en-US" sz="2000" dirty="0">
                <a:cs typeface="Arial"/>
              </a:rPr>
              <a:t>     tip cap </a:t>
            </a:r>
          </a:p>
          <a:p>
            <a:pPr>
              <a:buFont typeface="Arial" panose="020B0604020202020204" pitchFamily="34" charset="0"/>
              <a:buChar char="•"/>
            </a:pPr>
            <a:r>
              <a:rPr lang="en-US" sz="2000" dirty="0">
                <a:cs typeface="Arial"/>
              </a:rPr>
              <a:t>vial adaptor</a:t>
            </a:r>
          </a:p>
          <a:p>
            <a:pPr>
              <a:buFont typeface="Arial" panose="020B0604020202020204" pitchFamily="34" charset="0"/>
              <a:buChar char="•"/>
            </a:pPr>
            <a:r>
              <a:rPr lang="en-US" sz="2000" dirty="0">
                <a:cs typeface="Arial"/>
              </a:rPr>
              <a:t>25G 25mm needle (suitable </a:t>
            </a:r>
          </a:p>
          <a:p>
            <a:pPr marL="0" indent="0"/>
            <a:r>
              <a:rPr lang="en-US" sz="2000" dirty="0">
                <a:cs typeface="Arial"/>
              </a:rPr>
              <a:t>     alternatives can be used </a:t>
            </a:r>
          </a:p>
          <a:p>
            <a:pPr marL="0" indent="0"/>
            <a:r>
              <a:rPr lang="en-US" sz="2000" dirty="0">
                <a:cs typeface="Arial"/>
              </a:rPr>
              <a:t>     if required).</a:t>
            </a:r>
          </a:p>
          <a:p>
            <a:endParaRPr lang="en-GB" dirty="0"/>
          </a:p>
        </p:txBody>
      </p:sp>
      <p:pic>
        <p:nvPicPr>
          <p:cNvPr id="5" name="Picture 4" descr="A syringe and vials next to a box&#10;&#10;Description automatically generated">
            <a:extLst>
              <a:ext uri="{FF2B5EF4-FFF2-40B4-BE49-F238E27FC236}">
                <a16:creationId xmlns:a16="http://schemas.microsoft.com/office/drawing/2014/main" id="{9B445628-9C55-4F40-BAD3-1E5EC84FC73B}"/>
              </a:ext>
            </a:extLst>
          </p:cNvPr>
          <p:cNvPicPr>
            <a:picLocks noChangeAspect="1"/>
          </p:cNvPicPr>
          <p:nvPr/>
        </p:nvPicPr>
        <p:blipFill rotWithShape="1">
          <a:blip r:embed="rId3"/>
          <a:srcRect l="11684" t="7444" r="20485" b="5304"/>
          <a:stretch/>
        </p:blipFill>
        <p:spPr>
          <a:xfrm>
            <a:off x="5076056" y="1858689"/>
            <a:ext cx="3504309" cy="3140622"/>
          </a:xfrm>
          <a:prstGeom prst="rect">
            <a:avLst/>
          </a:prstGeom>
        </p:spPr>
      </p:pic>
    </p:spTree>
    <p:extLst>
      <p:ext uri="{BB962C8B-B14F-4D97-AF65-F5344CB8AC3E}">
        <p14:creationId xmlns:p14="http://schemas.microsoft.com/office/powerpoint/2010/main" val="168201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864096"/>
          </a:xfrm>
        </p:spPr>
        <p:txBody>
          <a:bodyPr/>
          <a:lstStyle/>
          <a:p>
            <a:pPr algn="ctr"/>
            <a:r>
              <a:rPr lang="en-GB" sz="3200" dirty="0">
                <a:solidFill>
                  <a:schemeClr val="accent1">
                    <a:lumMod val="75000"/>
                  </a:schemeClr>
                </a:solidFill>
              </a:rPr>
              <a:t>Contraindications and precautions</a:t>
            </a:r>
          </a:p>
        </p:txBody>
      </p:sp>
      <p:sp>
        <p:nvSpPr>
          <p:cNvPr id="3" name="Content Placeholder 2"/>
          <p:cNvSpPr>
            <a:spLocks noGrp="1"/>
          </p:cNvSpPr>
          <p:nvPr>
            <p:ph idx="1"/>
          </p:nvPr>
        </p:nvSpPr>
        <p:spPr>
          <a:xfrm>
            <a:off x="611560" y="1052736"/>
            <a:ext cx="8077200" cy="4824536"/>
          </a:xfrm>
        </p:spPr>
        <p:txBody>
          <a:bodyPr/>
          <a:lstStyle/>
          <a:p>
            <a:pPr>
              <a:buFont typeface="Arial" panose="020B0604020202020204" pitchFamily="34" charset="0"/>
              <a:buChar char="•"/>
            </a:pPr>
            <a:r>
              <a:rPr lang="en-GB" sz="1900" dirty="0" err="1"/>
              <a:t>Abrysvo</a:t>
            </a:r>
            <a:r>
              <a:rPr lang="en-GB" sz="1900" dirty="0"/>
              <a:t>® should not be given to anyone who has had a confirmed anaphylactic reaction to a previous dose of an RSV vaccine, or any of the excipients (ingredients) in the vaccine</a:t>
            </a:r>
          </a:p>
          <a:p>
            <a:pPr>
              <a:buFont typeface="Arial" panose="020B0604020202020204" pitchFamily="34" charset="0"/>
              <a:buChar char="•"/>
            </a:pPr>
            <a:endParaRPr lang="en-GB" sz="1900" dirty="0"/>
          </a:p>
          <a:p>
            <a:pPr>
              <a:buFont typeface="Arial" panose="020B0604020202020204" pitchFamily="34" charset="0"/>
              <a:buChar char="•"/>
            </a:pPr>
            <a:r>
              <a:rPr lang="en-GB" sz="1900" dirty="0"/>
              <a:t>for a full list of ingredients please refer to the </a:t>
            </a:r>
            <a:r>
              <a:rPr lang="en-GB" sz="1900" dirty="0">
                <a:hlinkClick r:id="rId3"/>
              </a:rPr>
              <a:t>Summary of Product Characteristics</a:t>
            </a:r>
            <a:endParaRPr lang="en-GB" sz="1900" dirty="0"/>
          </a:p>
          <a:p>
            <a:pPr>
              <a:buFont typeface="Arial" panose="020B0604020202020204" pitchFamily="34" charset="0"/>
              <a:buChar char="•"/>
            </a:pPr>
            <a:endParaRPr lang="en-GB" sz="1900" dirty="0"/>
          </a:p>
          <a:p>
            <a:pPr>
              <a:buFont typeface="Arial" panose="020B0604020202020204" pitchFamily="34" charset="0"/>
              <a:buChar char="•"/>
            </a:pPr>
            <a:r>
              <a:rPr lang="en-GB" sz="1900" dirty="0"/>
              <a:t>minor illnesses without fever or systemic upset are not valid reasons to postpone immunisation</a:t>
            </a:r>
          </a:p>
          <a:p>
            <a:pPr>
              <a:buFont typeface="Arial" panose="020B0604020202020204" pitchFamily="34" charset="0"/>
              <a:buChar char="•"/>
            </a:pPr>
            <a:endParaRPr lang="en-GB" sz="1900" dirty="0"/>
          </a:p>
          <a:p>
            <a:pPr>
              <a:buFont typeface="Arial" panose="020B0604020202020204" pitchFamily="34" charset="0"/>
              <a:buChar char="•"/>
            </a:pPr>
            <a:r>
              <a:rPr lang="en-GB" sz="1900" dirty="0"/>
              <a:t>however, if an individual is acutely unwell, immunisation may be postponed until they have fully recovered. This is to avoid confusing the differential diagnosis of any acute illness by wrongly attributing any signs or symptoms to the adverse effects of the vaccine</a:t>
            </a:r>
          </a:p>
          <a:p>
            <a:pPr>
              <a:buFont typeface="Arial" panose="020B0604020202020204" pitchFamily="34" charset="0"/>
              <a:buChar char="•"/>
            </a:pPr>
            <a:endParaRPr lang="en-GB" sz="1900" dirty="0"/>
          </a:p>
          <a:p>
            <a:pPr>
              <a:buFont typeface="Arial" panose="020B0604020202020204" pitchFamily="34" charset="0"/>
              <a:buChar char="•"/>
            </a:pPr>
            <a:endParaRPr lang="en-GB" sz="1900" b="1"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510301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11CE-ADC6-4BE5-ACC6-98D7785AF479}"/>
              </a:ext>
            </a:extLst>
          </p:cNvPr>
          <p:cNvSpPr>
            <a:spLocks noGrp="1"/>
          </p:cNvSpPr>
          <p:nvPr>
            <p:ph type="title"/>
          </p:nvPr>
        </p:nvSpPr>
        <p:spPr>
          <a:xfrm>
            <a:off x="685800" y="0"/>
            <a:ext cx="8077200" cy="980728"/>
          </a:xfrm>
        </p:spPr>
        <p:txBody>
          <a:bodyPr/>
          <a:lstStyle/>
          <a:p>
            <a:pPr algn="ctr"/>
            <a:r>
              <a:rPr lang="en-GB" sz="2600" dirty="0">
                <a:solidFill>
                  <a:schemeClr val="accent1">
                    <a:lumMod val="75000"/>
                  </a:schemeClr>
                </a:solidFill>
              </a:rPr>
              <a:t>Bleeding disorders and anticoagulation therapy </a:t>
            </a:r>
          </a:p>
        </p:txBody>
      </p:sp>
      <p:sp>
        <p:nvSpPr>
          <p:cNvPr id="3" name="Content Placeholder 2">
            <a:extLst>
              <a:ext uri="{FF2B5EF4-FFF2-40B4-BE49-F238E27FC236}">
                <a16:creationId xmlns:a16="http://schemas.microsoft.com/office/drawing/2014/main" id="{4550BAC4-2C33-4FF2-9286-1D6D416E5C4B}"/>
              </a:ext>
            </a:extLst>
          </p:cNvPr>
          <p:cNvSpPr>
            <a:spLocks noGrp="1"/>
          </p:cNvSpPr>
          <p:nvPr>
            <p:ph idx="1"/>
          </p:nvPr>
        </p:nvSpPr>
        <p:spPr>
          <a:xfrm>
            <a:off x="685800" y="764704"/>
            <a:ext cx="8278688" cy="4896544"/>
          </a:xfrm>
        </p:spPr>
        <p:txBody>
          <a:bodyPr/>
          <a:lstStyle/>
          <a:p>
            <a:pPr marL="285750" indent="-285750">
              <a:lnSpc>
                <a:spcPct val="120000"/>
              </a:lnSpc>
              <a:spcBef>
                <a:spcPts val="600"/>
              </a:spcBef>
              <a:buFont typeface="Arial" panose="020B0604020202020204" pitchFamily="34" charset="0"/>
              <a:buChar char="•"/>
            </a:pPr>
            <a:r>
              <a:rPr lang="en-GB" sz="1700" dirty="0">
                <a:cs typeface="Arial"/>
              </a:rPr>
              <a:t>women with bleeding disorders and women who receive medication to reduce bleeding, for example treatment for haemophilia, may be vaccinated intramuscularly if, in the opinion of a doctor familiar with the woman's bleeding risk, vaccines or similar small volume intramuscular (IM) injections can be administered with reasonable safety by this route. IM vaccination can be scheduled shortly after medication/treatment is administered</a:t>
            </a:r>
          </a:p>
          <a:p>
            <a:pPr marL="285750" indent="-285750">
              <a:lnSpc>
                <a:spcPct val="120000"/>
              </a:lnSpc>
              <a:spcBef>
                <a:spcPts val="600"/>
              </a:spcBef>
              <a:buFont typeface="Arial" panose="020B0604020202020204" pitchFamily="34" charset="0"/>
              <a:buChar char="•"/>
            </a:pPr>
            <a:r>
              <a:rPr lang="en-GB" sz="1700" dirty="0">
                <a:cs typeface="Arial"/>
              </a:rPr>
              <a:t>women on stable anticoagulation therapy, including women who are on warfarin* who are up-to-date with their scheduled INR testing and whose latest INR is below the upper level of the therapeutic range, and women who are on prophylactic anticoagulants, such as low molecular weight heparin, can receive IM vaccination</a:t>
            </a:r>
          </a:p>
          <a:p>
            <a:pPr marL="285750" indent="-285750">
              <a:lnSpc>
                <a:spcPct val="120000"/>
              </a:lnSpc>
              <a:spcBef>
                <a:spcPts val="600"/>
              </a:spcBef>
              <a:buFont typeface="Arial" panose="020B0604020202020204" pitchFamily="34" charset="0"/>
              <a:buChar char="•"/>
            </a:pPr>
            <a:r>
              <a:rPr lang="en-GB" sz="1700" dirty="0">
                <a:cs typeface="Arial"/>
              </a:rPr>
              <a:t>a fine needle (23 or 25 gauge) should be used for the vaccination, followed by firm pressure applied to the site without rubbing for at least 2 minutes. The woman should be informed about the risk of haematoma from the injection</a:t>
            </a:r>
          </a:p>
          <a:p>
            <a:pPr marL="285750" indent="-285750">
              <a:lnSpc>
                <a:spcPct val="120000"/>
              </a:lnSpc>
              <a:spcBef>
                <a:spcPts val="600"/>
              </a:spcBef>
              <a:buFont typeface="Arial" panose="020B0604020202020204" pitchFamily="34" charset="0"/>
              <a:buChar char="•"/>
            </a:pPr>
            <a:r>
              <a:rPr lang="en-GB" sz="1700" dirty="0">
                <a:cs typeface="Arial"/>
              </a:rPr>
              <a:t>further information can be found in the Green Book, chapter </a:t>
            </a:r>
            <a:r>
              <a:rPr lang="en-GB" sz="1700" dirty="0">
                <a:cs typeface="Arial"/>
                <a:hlinkClick r:id="rId3"/>
              </a:rPr>
              <a:t>four</a:t>
            </a:r>
            <a:endParaRPr lang="en-GB" sz="1700" dirty="0">
              <a:cs typeface="Arial"/>
            </a:endParaRPr>
          </a:p>
          <a:p>
            <a:endParaRPr lang="en-GB" dirty="0"/>
          </a:p>
        </p:txBody>
      </p:sp>
    </p:spTree>
    <p:extLst>
      <p:ext uri="{BB962C8B-B14F-4D97-AF65-F5344CB8AC3E}">
        <p14:creationId xmlns:p14="http://schemas.microsoft.com/office/powerpoint/2010/main" val="3637707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9285-4F57-4BDB-9973-1BFB5FD5E8E4}"/>
              </a:ext>
            </a:extLst>
          </p:cNvPr>
          <p:cNvSpPr>
            <a:spLocks noGrp="1"/>
          </p:cNvSpPr>
          <p:nvPr>
            <p:ph type="title"/>
          </p:nvPr>
        </p:nvSpPr>
        <p:spPr>
          <a:xfrm>
            <a:off x="685800" y="-99392"/>
            <a:ext cx="8077200" cy="1394792"/>
          </a:xfrm>
        </p:spPr>
        <p:txBody>
          <a:bodyPr/>
          <a:lstStyle/>
          <a:p>
            <a:pPr algn="ctr"/>
            <a:r>
              <a:rPr lang="en-GB" sz="2600" dirty="0">
                <a:solidFill>
                  <a:schemeClr val="accent1">
                    <a:lumMod val="75000"/>
                  </a:schemeClr>
                </a:solidFill>
              </a:rPr>
              <a:t>Women with current or previous RSV infection</a:t>
            </a:r>
          </a:p>
        </p:txBody>
      </p:sp>
      <p:sp>
        <p:nvSpPr>
          <p:cNvPr id="3" name="Content Placeholder 2">
            <a:extLst>
              <a:ext uri="{FF2B5EF4-FFF2-40B4-BE49-F238E27FC236}">
                <a16:creationId xmlns:a16="http://schemas.microsoft.com/office/drawing/2014/main" id="{1E0334E0-6A2A-4C68-ADA2-73079842A77F}"/>
              </a:ext>
            </a:extLst>
          </p:cNvPr>
          <p:cNvSpPr>
            <a:spLocks noGrp="1"/>
          </p:cNvSpPr>
          <p:nvPr>
            <p:ph idx="1"/>
          </p:nvPr>
        </p:nvSpPr>
        <p:spPr>
          <a:xfrm>
            <a:off x="685800" y="1052736"/>
            <a:ext cx="8077200" cy="4509864"/>
          </a:xfrm>
        </p:spPr>
        <p:txBody>
          <a:bodyPr/>
          <a:lstStyle/>
          <a:p>
            <a:pPr marL="378900">
              <a:buFont typeface="Arial" panose="020B0604020202020204" pitchFamily="34" charset="0"/>
              <a:buChar char="•"/>
            </a:pPr>
            <a:r>
              <a:rPr lang="en-US" sz="1800" dirty="0">
                <a:solidFill>
                  <a:srgbClr val="0B0C0C"/>
                </a:solidFill>
                <a:cs typeface="Arial"/>
              </a:rPr>
              <a:t>although it might be expected that a woman diagnosed with RSV infection during pregnancy would transfer some antibodies to her unborn baby, there is no assurance that the levels would be high enough to sufficiently protect the infant. As high levels of antibodies are made following vaccination, offering RSV vaccine in week 28 of pregnancy, or as soon as possible after that, should ensure that optimal antibody levels can be passed to the baby</a:t>
            </a:r>
            <a:endParaRPr lang="en-US" sz="1800" dirty="0">
              <a:solidFill>
                <a:srgbClr val="000000"/>
              </a:solidFill>
            </a:endParaRPr>
          </a:p>
          <a:p>
            <a:pPr marL="36000" indent="0">
              <a:buFont typeface="Arial" panose="020B0604020202020204" pitchFamily="34" charset="0"/>
              <a:buChar char="•"/>
            </a:pPr>
            <a:endParaRPr lang="en-US" sz="1800" dirty="0">
              <a:solidFill>
                <a:srgbClr val="0B0C0C"/>
              </a:solidFill>
              <a:cs typeface="Arial"/>
            </a:endParaRPr>
          </a:p>
          <a:p>
            <a:pPr marL="378900">
              <a:buFont typeface="Arial" panose="020B0604020202020204" pitchFamily="34" charset="0"/>
              <a:buChar char="•"/>
            </a:pPr>
            <a:r>
              <a:rPr lang="en-US" sz="1800" dirty="0">
                <a:solidFill>
                  <a:srgbClr val="000000"/>
                </a:solidFill>
                <a:cs typeface="Arial"/>
              </a:rPr>
              <a:t>vaccination of women who may be infected with, or incubating RSV infection can proceed, as vaccination is unlikely to have a detrimental effect on the illness </a:t>
            </a:r>
          </a:p>
          <a:p>
            <a:pPr marL="378900">
              <a:buFont typeface="Arial" panose="020B0604020202020204" pitchFamily="34" charset="0"/>
              <a:buChar char="•"/>
            </a:pPr>
            <a:endParaRPr lang="en-US" sz="1800" dirty="0">
              <a:solidFill>
                <a:srgbClr val="000000"/>
              </a:solidFill>
              <a:cs typeface="Arial"/>
            </a:endParaRPr>
          </a:p>
          <a:p>
            <a:pPr marL="378900">
              <a:buFont typeface="Arial" panose="020B0604020202020204" pitchFamily="34" charset="0"/>
              <a:buChar char="•"/>
            </a:pPr>
            <a:r>
              <a:rPr lang="en-US" sz="1800" dirty="0">
                <a:solidFill>
                  <a:srgbClr val="000000"/>
                </a:solidFill>
                <a:cs typeface="Arial"/>
              </a:rPr>
              <a:t>however, women currently experiencing symptoms of fever, or other systemic illness, should not attend for vaccination until they have recovered*</a:t>
            </a:r>
            <a:endParaRPr lang="en-GB" dirty="0"/>
          </a:p>
        </p:txBody>
      </p:sp>
    </p:spTree>
    <p:extLst>
      <p:ext uri="{BB962C8B-B14F-4D97-AF65-F5344CB8AC3E}">
        <p14:creationId xmlns:p14="http://schemas.microsoft.com/office/powerpoint/2010/main" val="1167321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3B8A-4014-4B65-B877-FE6894B3A73F}"/>
              </a:ext>
            </a:extLst>
          </p:cNvPr>
          <p:cNvSpPr>
            <a:spLocks noGrp="1"/>
          </p:cNvSpPr>
          <p:nvPr>
            <p:ph type="title"/>
          </p:nvPr>
        </p:nvSpPr>
        <p:spPr>
          <a:xfrm>
            <a:off x="685800" y="0"/>
            <a:ext cx="8077200" cy="1196752"/>
          </a:xfrm>
        </p:spPr>
        <p:txBody>
          <a:bodyPr/>
          <a:lstStyle/>
          <a:p>
            <a:pPr algn="ctr"/>
            <a:r>
              <a:rPr lang="en-GB" sz="3700" dirty="0">
                <a:solidFill>
                  <a:schemeClr val="accent1">
                    <a:lumMod val="75000"/>
                  </a:schemeClr>
                </a:solidFill>
              </a:rPr>
              <a:t>Vaccine schedule and dose</a:t>
            </a:r>
          </a:p>
        </p:txBody>
      </p:sp>
      <p:sp>
        <p:nvSpPr>
          <p:cNvPr id="3" name="Content Placeholder 2">
            <a:extLst>
              <a:ext uri="{FF2B5EF4-FFF2-40B4-BE49-F238E27FC236}">
                <a16:creationId xmlns:a16="http://schemas.microsoft.com/office/drawing/2014/main" id="{C67DAC6A-8A18-45BA-ABB3-CFFFEF17A90A}"/>
              </a:ext>
            </a:extLst>
          </p:cNvPr>
          <p:cNvSpPr>
            <a:spLocks noGrp="1"/>
          </p:cNvSpPr>
          <p:nvPr>
            <p:ph idx="1"/>
          </p:nvPr>
        </p:nvSpPr>
        <p:spPr>
          <a:xfrm>
            <a:off x="685800" y="1052736"/>
            <a:ext cx="8077200" cy="4509864"/>
          </a:xfrm>
        </p:spPr>
        <p:txBody>
          <a:bodyPr/>
          <a:lstStyle/>
          <a:p>
            <a:pPr marL="493200" indent="-457200">
              <a:buFont typeface="Arial" panose="020B0604020202020204" pitchFamily="34" charset="0"/>
              <a:buChar char="•"/>
            </a:pPr>
            <a:r>
              <a:rPr lang="en-GB" sz="2000" dirty="0" err="1"/>
              <a:t>Abrysvo</a:t>
            </a:r>
            <a:r>
              <a:rPr lang="en-GB" sz="2000" dirty="0"/>
              <a:t>® should be </a:t>
            </a:r>
            <a:r>
              <a:rPr lang="en-GB" sz="2000" b="1" dirty="0"/>
              <a:t>administered from 28 weeks of pregnancy</a:t>
            </a:r>
          </a:p>
          <a:p>
            <a:pPr marL="36000" indent="0"/>
            <a:endParaRPr lang="en-GB" sz="2000" dirty="0"/>
          </a:p>
          <a:p>
            <a:pPr marL="493200" indent="-457200">
              <a:buFont typeface="Arial" panose="020B0604020202020204" pitchFamily="34" charset="0"/>
              <a:buChar char="•"/>
            </a:pPr>
            <a:r>
              <a:rPr lang="en-GB" sz="2000" dirty="0"/>
              <a:t>women may still be vaccinated later in pregnancy, however, this may not offer as high a level of passive protection to the baby, therefore vaccination should ideally be offered in week 28 of pregnancy, or as soon as possible after</a:t>
            </a:r>
          </a:p>
          <a:p>
            <a:pPr marL="493200" indent="-457200">
              <a:buFont typeface="Arial" panose="020B0604020202020204" pitchFamily="34" charset="0"/>
              <a:buChar char="•"/>
            </a:pPr>
            <a:endParaRPr lang="en-GB" sz="2000" dirty="0"/>
          </a:p>
          <a:p>
            <a:pPr marL="493200" indent="-457200">
              <a:buFont typeface="Arial" panose="020B0604020202020204" pitchFamily="34" charset="0"/>
              <a:buChar char="•"/>
            </a:pPr>
            <a:r>
              <a:rPr lang="en-GB" sz="2000" b="1" dirty="0"/>
              <a:t>a single dose is 0.5 ml </a:t>
            </a:r>
            <a:r>
              <a:rPr lang="en-GB" sz="2000" dirty="0"/>
              <a:t>(the full volume of the reconstituted vaccine, drawn up by syringe)</a:t>
            </a:r>
          </a:p>
          <a:p>
            <a:pPr marL="493200" indent="-457200">
              <a:buFont typeface="Arial" panose="020B0604020202020204" pitchFamily="34" charset="0"/>
              <a:buChar char="•"/>
            </a:pPr>
            <a:endParaRPr lang="en-GB" sz="2000" dirty="0"/>
          </a:p>
          <a:p>
            <a:pPr marL="493200" indent="-457200">
              <a:buFont typeface="Arial" panose="020B0604020202020204" pitchFamily="34" charset="0"/>
              <a:buChar char="•"/>
            </a:pPr>
            <a:r>
              <a:rPr lang="en-GB" sz="2000" dirty="0" err="1"/>
              <a:t>Abrysvo</a:t>
            </a:r>
            <a:r>
              <a:rPr lang="en-GB" sz="2000" dirty="0"/>
              <a:t> ® should be administered immediately after reconstitution*, or within 4 hours if stored between 15°C and 30°C</a:t>
            </a:r>
          </a:p>
          <a:p>
            <a:pPr marL="493200" indent="-457200">
              <a:buFont typeface="Arial" panose="020B0604020202020204" pitchFamily="34" charset="0"/>
              <a:buChar char="•"/>
            </a:pPr>
            <a:endParaRPr lang="en-GB" sz="2300" dirty="0"/>
          </a:p>
          <a:p>
            <a:pPr marL="493200" indent="-457200">
              <a:buFont typeface="Arial" panose="020B0604020202020204" pitchFamily="34" charset="0"/>
              <a:buChar char="•"/>
            </a:pPr>
            <a:endParaRPr lang="en-GB" sz="2300" dirty="0"/>
          </a:p>
        </p:txBody>
      </p:sp>
    </p:spTree>
    <p:extLst>
      <p:ext uri="{BB962C8B-B14F-4D97-AF65-F5344CB8AC3E}">
        <p14:creationId xmlns:p14="http://schemas.microsoft.com/office/powerpoint/2010/main" val="499218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FFC6-6465-47ED-902D-05FA9F2EDA84}"/>
              </a:ext>
            </a:extLst>
          </p:cNvPr>
          <p:cNvSpPr>
            <a:spLocks noGrp="1"/>
          </p:cNvSpPr>
          <p:nvPr>
            <p:ph type="title"/>
          </p:nvPr>
        </p:nvSpPr>
        <p:spPr>
          <a:xfrm>
            <a:off x="685800" y="188640"/>
            <a:ext cx="8077200" cy="1008112"/>
          </a:xfrm>
        </p:spPr>
        <p:txBody>
          <a:bodyPr/>
          <a:lstStyle/>
          <a:p>
            <a:pPr algn="ctr"/>
            <a:r>
              <a:rPr lang="en-GB" dirty="0">
                <a:solidFill>
                  <a:schemeClr val="accent1">
                    <a:lumMod val="75000"/>
                  </a:schemeClr>
                </a:solidFill>
              </a:rPr>
              <a:t>Vaccine storage</a:t>
            </a:r>
          </a:p>
        </p:txBody>
      </p:sp>
      <p:sp>
        <p:nvSpPr>
          <p:cNvPr id="3" name="Content Placeholder 2">
            <a:extLst>
              <a:ext uri="{FF2B5EF4-FFF2-40B4-BE49-F238E27FC236}">
                <a16:creationId xmlns:a16="http://schemas.microsoft.com/office/drawing/2014/main" id="{D42919FF-7E41-43CD-9260-664359DE77F2}"/>
              </a:ext>
            </a:extLst>
          </p:cNvPr>
          <p:cNvSpPr>
            <a:spLocks noGrp="1"/>
          </p:cNvSpPr>
          <p:nvPr>
            <p:ph idx="1"/>
          </p:nvPr>
        </p:nvSpPr>
        <p:spPr>
          <a:xfrm>
            <a:off x="685800" y="1196752"/>
            <a:ext cx="8077200" cy="4365848"/>
          </a:xfrm>
        </p:spPr>
        <p:txBody>
          <a:bodyPr/>
          <a:lstStyle/>
          <a:p>
            <a:pPr>
              <a:buFont typeface="Arial" panose="020B0604020202020204" pitchFamily="34" charset="0"/>
              <a:buChar char="•"/>
              <a:defRPr/>
            </a:pPr>
            <a:r>
              <a:rPr lang="en-GB" sz="2600" dirty="0" err="1">
                <a:cs typeface="Arial"/>
              </a:rPr>
              <a:t>Abrysvo</a:t>
            </a:r>
            <a:r>
              <a:rPr lang="en-GB" sz="2600" baseline="30000" dirty="0">
                <a:cs typeface="Arial"/>
              </a:rPr>
              <a:t>®</a:t>
            </a:r>
            <a:r>
              <a:rPr lang="en-US" sz="2600" dirty="0">
                <a:cs typeface="Arial"/>
              </a:rPr>
              <a:t> should be stored in a vaccine fridge between +2°C  and +8°C </a:t>
            </a:r>
          </a:p>
          <a:p>
            <a:pPr>
              <a:buFont typeface="Arial" panose="020B0604020202020204" pitchFamily="34" charset="0"/>
              <a:buChar char="•"/>
              <a:defRPr/>
            </a:pPr>
            <a:r>
              <a:rPr lang="en-US" sz="2600" dirty="0">
                <a:cs typeface="Arial"/>
              </a:rPr>
              <a:t>the vaccine must not be frozen.</a:t>
            </a:r>
            <a:r>
              <a:rPr lang="en-GB" sz="2600" dirty="0"/>
              <a:t> Discard if the carton has been frozen</a:t>
            </a:r>
            <a:endParaRPr lang="en-US" sz="2600" dirty="0">
              <a:cs typeface="Arial"/>
            </a:endParaRPr>
          </a:p>
          <a:p>
            <a:pPr>
              <a:buFont typeface="Arial" panose="020B0604020202020204" pitchFamily="34" charset="0"/>
              <a:buChar char="•"/>
              <a:defRPr/>
            </a:pPr>
            <a:r>
              <a:rPr lang="en-GB" sz="2600" dirty="0" err="1">
                <a:cs typeface="Arial"/>
              </a:rPr>
              <a:t>Abrysvo</a:t>
            </a:r>
            <a:r>
              <a:rPr lang="en-GB" sz="2600" baseline="30000" dirty="0">
                <a:cs typeface="Arial"/>
              </a:rPr>
              <a:t>®</a:t>
            </a:r>
            <a:r>
              <a:rPr lang="en-US" sz="2600" baseline="30000" dirty="0">
                <a:cs typeface="Arial"/>
              </a:rPr>
              <a:t> </a:t>
            </a:r>
            <a:r>
              <a:rPr lang="en-US" sz="2600" dirty="0">
                <a:cs typeface="Arial"/>
              </a:rPr>
              <a:t>should be </a:t>
            </a:r>
            <a:r>
              <a:rPr lang="en-GB" sz="2600" dirty="0"/>
              <a:t>stored in the original packaging to protect it from light</a:t>
            </a:r>
          </a:p>
          <a:p>
            <a:pPr>
              <a:buFont typeface="Arial" panose="020B0604020202020204" pitchFamily="34" charset="0"/>
              <a:buChar char="•"/>
              <a:defRPr/>
            </a:pPr>
            <a:r>
              <a:rPr lang="en-GB" sz="2600" dirty="0">
                <a:cs typeface="Arial"/>
              </a:rPr>
              <a:t>further information on vaccine storage and stability is available in the </a:t>
            </a:r>
            <a:r>
              <a:rPr lang="en-GB" sz="2600" u="sng" dirty="0">
                <a:cs typeface="Arial"/>
                <a:hlinkClick r:id="rId3"/>
              </a:rPr>
              <a:t>Summary of Product Characteristics (SPC) </a:t>
            </a:r>
            <a:r>
              <a:rPr lang="en-GB" sz="2600" dirty="0">
                <a:cs typeface="Arial"/>
              </a:rPr>
              <a:t>and the vaccine specific Patient Group Direction (PGD)</a:t>
            </a:r>
            <a:endParaRPr lang="en-GB" sz="2600" dirty="0"/>
          </a:p>
        </p:txBody>
      </p:sp>
    </p:spTree>
    <p:extLst>
      <p:ext uri="{BB962C8B-B14F-4D97-AF65-F5344CB8AC3E}">
        <p14:creationId xmlns:p14="http://schemas.microsoft.com/office/powerpoint/2010/main" val="3559938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A986B56-FAB7-4BB7-960D-0769BCD71F6E}"/>
              </a:ext>
            </a:extLst>
          </p:cNvPr>
          <p:cNvSpPr>
            <a:spLocks noGrp="1" noChangeArrowheads="1"/>
          </p:cNvSpPr>
          <p:nvPr>
            <p:ph type="title"/>
          </p:nvPr>
        </p:nvSpPr>
        <p:spPr>
          <a:xfrm>
            <a:off x="685800" y="260648"/>
            <a:ext cx="8077200" cy="791864"/>
          </a:xfrm>
        </p:spPr>
        <p:txBody>
          <a:bodyPr/>
          <a:lstStyle/>
          <a:p>
            <a:pPr algn="ctr"/>
            <a:r>
              <a:rPr lang="en-GB" altLang="en-US" sz="2800" dirty="0">
                <a:solidFill>
                  <a:schemeClr val="accent1">
                    <a:lumMod val="75000"/>
                  </a:schemeClr>
                </a:solidFill>
                <a:cs typeface="Arial" panose="020B0604020202020204" pitchFamily="34" charset="0"/>
              </a:rPr>
              <a:t>Reconstitution (preparation) of </a:t>
            </a:r>
            <a:r>
              <a:rPr lang="en-GB" altLang="en-US" sz="2800" dirty="0" err="1">
                <a:solidFill>
                  <a:schemeClr val="accent1">
                    <a:lumMod val="75000"/>
                  </a:schemeClr>
                </a:solidFill>
                <a:cs typeface="Arial" panose="020B0604020202020204" pitchFamily="34" charset="0"/>
              </a:rPr>
              <a:t>Abrysvo</a:t>
            </a:r>
            <a:r>
              <a:rPr lang="en-GB" altLang="en-US" sz="2800" baseline="30000" dirty="0">
                <a:solidFill>
                  <a:schemeClr val="accent1">
                    <a:lumMod val="75000"/>
                  </a:schemeClr>
                </a:solidFill>
                <a:cs typeface="Arial" panose="020B0604020202020204" pitchFamily="34" charset="0"/>
              </a:rPr>
              <a:t>®</a:t>
            </a:r>
            <a:r>
              <a:rPr lang="en-GB" altLang="en-US" sz="2800" dirty="0">
                <a:solidFill>
                  <a:schemeClr val="accent1">
                    <a:lumMod val="75000"/>
                  </a:schemeClr>
                </a:solidFill>
                <a:cs typeface="Arial" panose="020B0604020202020204" pitchFamily="34" charset="0"/>
              </a:rPr>
              <a:t> vaccine</a:t>
            </a:r>
            <a:endParaRPr lang="en-GB" altLang="en-US" sz="2800" dirty="0">
              <a:solidFill>
                <a:schemeClr val="accent1">
                  <a:lumMod val="75000"/>
                </a:schemeClr>
              </a:solidFill>
            </a:endParaRPr>
          </a:p>
        </p:txBody>
      </p:sp>
      <p:sp>
        <p:nvSpPr>
          <p:cNvPr id="32771" name="Content Placeholder 2">
            <a:extLst>
              <a:ext uri="{FF2B5EF4-FFF2-40B4-BE49-F238E27FC236}">
                <a16:creationId xmlns:a16="http://schemas.microsoft.com/office/drawing/2014/main" id="{B0409898-A1E7-4286-97E8-31793CA563F8}"/>
              </a:ext>
            </a:extLst>
          </p:cNvPr>
          <p:cNvSpPr>
            <a:spLocks noGrp="1" noChangeArrowheads="1"/>
          </p:cNvSpPr>
          <p:nvPr>
            <p:ph idx="1"/>
          </p:nvPr>
        </p:nvSpPr>
        <p:spPr>
          <a:xfrm>
            <a:off x="685800" y="1052512"/>
            <a:ext cx="8077200" cy="4752976"/>
          </a:xfrm>
        </p:spPr>
        <p:txBody>
          <a:bodyPr/>
          <a:lstStyle/>
          <a:p>
            <a:pPr marL="36000" indent="0"/>
            <a:r>
              <a:rPr lang="en-US" altLang="en-US" sz="1700" dirty="0" err="1">
                <a:cs typeface="Arial" panose="020B0604020202020204" pitchFamily="34" charset="0"/>
              </a:rPr>
              <a:t>Abrysvo</a:t>
            </a:r>
            <a:r>
              <a:rPr lang="en-US" altLang="en-US" sz="1700" baseline="30000" dirty="0">
                <a:cs typeface="Arial" panose="020B0604020202020204" pitchFamily="34" charset="0"/>
              </a:rPr>
              <a:t>®</a:t>
            </a:r>
            <a:r>
              <a:rPr lang="en-US" altLang="en-US" sz="1700" dirty="0">
                <a:cs typeface="Arial" panose="020B0604020202020204" pitchFamily="34" charset="0"/>
              </a:rPr>
              <a:t> must be reconstituted prior to administration by adding the entire contents of the pre-filled syringe of solvent to the vial containing the powder, using the vial adaptor.</a:t>
            </a:r>
          </a:p>
          <a:p>
            <a:pPr marL="36000" indent="0"/>
            <a:endParaRPr lang="en-US" altLang="en-US" sz="1700" dirty="0">
              <a:cs typeface="Arial" panose="020B0604020202020204" pitchFamily="34" charset="0"/>
            </a:endParaRPr>
          </a:p>
          <a:p>
            <a:pPr marL="36000" indent="0"/>
            <a:r>
              <a:rPr lang="en-US" altLang="en-US" sz="1700" dirty="0">
                <a:cs typeface="Arial" panose="020B0604020202020204" pitchFamily="34" charset="0"/>
              </a:rPr>
              <a:t>The vaccine must be reconstituted only with the solvent provided.</a:t>
            </a:r>
          </a:p>
          <a:p>
            <a:pPr marL="36000" indent="0"/>
            <a:endParaRPr lang="en-US" altLang="en-US" sz="1700" dirty="0">
              <a:cs typeface="Arial" panose="020B0604020202020204" pitchFamily="34" charset="0"/>
            </a:endParaRPr>
          </a:p>
          <a:p>
            <a:pPr marL="36000" indent="0"/>
            <a:endParaRPr lang="en-US" altLang="en-US" sz="1700" dirty="0">
              <a:cs typeface="Arial" panose="020B0604020202020204" pitchFamily="34" charset="0"/>
            </a:endParaRPr>
          </a:p>
          <a:p>
            <a:pPr marL="36000" indent="0"/>
            <a:endParaRPr lang="en-US" altLang="en-US" sz="1700" dirty="0">
              <a:cs typeface="Arial" panose="020B0604020202020204" pitchFamily="34" charset="0"/>
            </a:endParaRPr>
          </a:p>
          <a:p>
            <a:pPr marL="36000" indent="0"/>
            <a:endParaRPr lang="en-US" altLang="en-US" sz="1700" dirty="0">
              <a:cs typeface="Arial" panose="020B0604020202020204" pitchFamily="34" charset="0"/>
            </a:endParaRPr>
          </a:p>
          <a:p>
            <a:pPr marL="36000" indent="0"/>
            <a:endParaRPr lang="en-US" altLang="en-US" sz="1700" dirty="0">
              <a:cs typeface="Arial" panose="020B0604020202020204" pitchFamily="34" charset="0"/>
            </a:endParaRPr>
          </a:p>
          <a:p>
            <a:pPr marL="36000" indent="0"/>
            <a:endParaRPr lang="en-US" altLang="en-US" sz="1700" dirty="0">
              <a:cs typeface="Arial" panose="020B0604020202020204" pitchFamily="34" charset="0"/>
            </a:endParaRPr>
          </a:p>
          <a:p>
            <a:pPr marL="36000" indent="0"/>
            <a:r>
              <a:rPr lang="en-GB" altLang="en-US" sz="1700" dirty="0">
                <a:cs typeface="Times New Roman" panose="02020603050405020304" pitchFamily="18" charset="0"/>
              </a:rPr>
              <a:t>Clear instructions on how to prepare the vaccine for administration can be found in the </a:t>
            </a:r>
            <a:r>
              <a:rPr lang="en-GB" altLang="en-US" sz="1700" dirty="0">
                <a:cs typeface="Times New Roman" panose="02020603050405020304" pitchFamily="18" charset="0"/>
                <a:hlinkClick r:id="rId3"/>
              </a:rPr>
              <a:t>Summary of Product Characteristics </a:t>
            </a:r>
            <a:r>
              <a:rPr lang="en-GB" altLang="en-US" sz="1700" dirty="0">
                <a:cs typeface="Times New Roman" panose="02020603050405020304" pitchFamily="18" charset="0"/>
              </a:rPr>
              <a:t>and the </a:t>
            </a:r>
            <a:r>
              <a:rPr lang="en-GB" altLang="en-US" sz="1700" u="sng" dirty="0">
                <a:solidFill>
                  <a:srgbClr val="0000FF"/>
                </a:solidFill>
                <a:cs typeface="Times New Roman" panose="02020603050405020304" pitchFamily="18" charset="0"/>
                <a:hlinkClick r:id="rId4"/>
              </a:rPr>
              <a:t>manufacturer's video</a:t>
            </a:r>
            <a:r>
              <a:rPr lang="en-GB" altLang="en-US" sz="1700" dirty="0">
                <a:cs typeface="Times New Roman" panose="02020603050405020304" pitchFamily="18" charset="0"/>
              </a:rPr>
              <a:t>. </a:t>
            </a:r>
            <a:r>
              <a:rPr lang="en-GB" altLang="en-US" sz="1700" b="1" dirty="0">
                <a:cs typeface="Times New Roman" panose="02020603050405020304" pitchFamily="18" charset="0"/>
              </a:rPr>
              <a:t>Vaccinators are strongly encouraged to watch the video in its entirety before preparing the vaccine for the first time.</a:t>
            </a:r>
            <a:endParaRPr lang="en-US" altLang="en-US" sz="1700" b="1" dirty="0">
              <a:cs typeface="Arial" panose="020B0604020202020204" pitchFamily="34" charset="0"/>
            </a:endParaRPr>
          </a:p>
          <a:p>
            <a:endParaRPr lang="en-GB" altLang="en-US" sz="1600" dirty="0"/>
          </a:p>
        </p:txBody>
      </p:sp>
      <p:pic>
        <p:nvPicPr>
          <p:cNvPr id="32772" name="Picture 2">
            <a:extLst>
              <a:ext uri="{FF2B5EF4-FFF2-40B4-BE49-F238E27FC236}">
                <a16:creationId xmlns:a16="http://schemas.microsoft.com/office/drawing/2014/main" id="{A1B63967-41D4-493C-8DAE-49BE322F6D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2" y="2708920"/>
            <a:ext cx="6973713"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43408"/>
            <a:ext cx="7935416" cy="1944216"/>
          </a:xfrm>
        </p:spPr>
        <p:txBody>
          <a:bodyPr/>
          <a:lstStyle/>
          <a:p>
            <a:pPr algn="ctr"/>
            <a:r>
              <a:rPr lang="en-GB" sz="4600" dirty="0">
                <a:solidFill>
                  <a:schemeClr val="accent1">
                    <a:lumMod val="75000"/>
                  </a:schemeClr>
                </a:solidFill>
              </a:rPr>
              <a:t>Key messages</a:t>
            </a:r>
          </a:p>
        </p:txBody>
      </p:sp>
      <p:sp>
        <p:nvSpPr>
          <p:cNvPr id="3" name="Content Placeholder 2"/>
          <p:cNvSpPr>
            <a:spLocks noGrp="1"/>
          </p:cNvSpPr>
          <p:nvPr>
            <p:ph idx="1"/>
          </p:nvPr>
        </p:nvSpPr>
        <p:spPr>
          <a:xfrm>
            <a:off x="685800" y="1196752"/>
            <a:ext cx="8077200" cy="4680520"/>
          </a:xfrm>
        </p:spPr>
        <p:txBody>
          <a:bodyPr/>
          <a:lstStyle/>
          <a:p>
            <a:pPr marL="493200" indent="-457200">
              <a:spcBef>
                <a:spcPts val="0"/>
              </a:spcBef>
              <a:buFont typeface="Wingdings" panose="05000000000000000000" pitchFamily="2" charset="2"/>
              <a:buChar char="Ø"/>
            </a:pPr>
            <a:r>
              <a:rPr lang="en-GB" sz="2800" kern="1200" dirty="0">
                <a:latin typeface="Arial" pitchFamily="34" charset="0"/>
                <a:ea typeface="ヒラギノ角ゴ Pro W3" pitchFamily="84" charset="-128"/>
              </a:rPr>
              <a:t>Respiratory </a:t>
            </a:r>
            <a:r>
              <a:rPr lang="en-GB" sz="2800" dirty="0"/>
              <a:t>syncytial virus (</a:t>
            </a:r>
            <a:r>
              <a:rPr lang="en-GB" sz="2800" dirty="0">
                <a:ea typeface="Times New Roman" panose="02020603050405020304" pitchFamily="18" charset="0"/>
                <a:cs typeface="Times New Roman"/>
              </a:rPr>
              <a:t>RSV) is a major cause of respiratory illness in the population, accounting for approximately 33,500 hospitalisations annually in children aged under 5 years old</a:t>
            </a:r>
          </a:p>
          <a:p>
            <a:pPr marL="493200" indent="-457200">
              <a:spcBef>
                <a:spcPts val="0"/>
              </a:spcBef>
              <a:buFont typeface="Wingdings" panose="05000000000000000000" pitchFamily="2" charset="2"/>
              <a:buChar char="Ø"/>
            </a:pPr>
            <a:r>
              <a:rPr lang="en-GB" sz="2800" dirty="0">
                <a:ea typeface="Times New Roman" panose="02020603050405020304" pitchFamily="18" charset="0"/>
                <a:cs typeface="Times New Roman"/>
              </a:rPr>
              <a:t>RSV can be particularly dangerous for infants and the elderly population, who are more likely to require intensive care admission</a:t>
            </a:r>
          </a:p>
          <a:p>
            <a:pPr marL="493200" indent="-457200">
              <a:spcBef>
                <a:spcPts val="0"/>
              </a:spcBef>
              <a:buFont typeface="Wingdings" panose="05000000000000000000" pitchFamily="2" charset="2"/>
              <a:buChar char="Ø"/>
            </a:pPr>
            <a:r>
              <a:rPr lang="en-GB" sz="2800" dirty="0">
                <a:ea typeface="Times New Roman" panose="02020603050405020304" pitchFamily="18" charset="0"/>
                <a:cs typeface="Times New Roman"/>
              </a:rPr>
              <a:t>RSV results in 20 to 30 infant deaths per year in the United Kingdom (UK)</a:t>
            </a:r>
          </a:p>
          <a:p>
            <a:pPr>
              <a:lnSpc>
                <a:spcPct val="100000"/>
              </a:lnSpc>
              <a:spcBef>
                <a:spcPts val="0"/>
              </a:spcBef>
            </a:pPr>
            <a:endParaRPr lang="en-GB" sz="1900" dirty="0">
              <a:ea typeface="Times New Roman" panose="02020603050405020304" pitchFamily="18" charset="0"/>
              <a:cs typeface="Times New Roman"/>
            </a:endParaRPr>
          </a:p>
          <a:p>
            <a:pPr>
              <a:lnSpc>
                <a:spcPct val="100000"/>
              </a:lnSpc>
              <a:spcBef>
                <a:spcPts val="0"/>
              </a:spcBef>
            </a:pPr>
            <a:endParaRPr lang="en-GB" sz="1900" dirty="0">
              <a:ea typeface="Times New Roman" panose="02020603050405020304" pitchFamily="18" charset="0"/>
              <a:cs typeface="Times New Roman"/>
            </a:endParaRPr>
          </a:p>
          <a:p>
            <a:pPr>
              <a:lnSpc>
                <a:spcPct val="100000"/>
              </a:lnSpc>
              <a:spcBef>
                <a:spcPts val="0"/>
              </a:spcBef>
            </a:pPr>
            <a:endParaRPr lang="en-GB" sz="1900" dirty="0">
              <a:ea typeface="Times New Roman" panose="02020603050405020304" pitchFamily="18" charset="0"/>
              <a:cs typeface="Times New Roman"/>
            </a:endParaRPr>
          </a:p>
          <a:p>
            <a:pPr>
              <a:lnSpc>
                <a:spcPct val="100000"/>
              </a:lnSpc>
              <a:spcBef>
                <a:spcPts val="0"/>
              </a:spcBef>
            </a:pPr>
            <a:endParaRPr lang="en-GB" sz="1900" dirty="0">
              <a:ea typeface="Times New Roman" panose="02020603050405020304" pitchFamily="18" charset="0"/>
              <a:cs typeface="Times New Roman"/>
            </a:endParaRPr>
          </a:p>
          <a:p>
            <a:pPr>
              <a:lnSpc>
                <a:spcPct val="100000"/>
              </a:lnSpc>
              <a:spcBef>
                <a:spcPts val="0"/>
              </a:spcBef>
            </a:pPr>
            <a:endParaRPr lang="en-GB" sz="1900" dirty="0">
              <a:highlight>
                <a:srgbClr val="FFFF00"/>
              </a:highlight>
              <a:ea typeface="Calibri" panose="020F0502020204030204" pitchFamily="34" charset="0"/>
              <a:cs typeface="Times New Roman"/>
            </a:endParaRPr>
          </a:p>
          <a:p>
            <a:pPr>
              <a:lnSpc>
                <a:spcPct val="100000"/>
              </a:lnSpc>
              <a:spcBef>
                <a:spcPts val="0"/>
              </a:spcBef>
            </a:pPr>
            <a:endParaRPr lang="en-GB" sz="1900" dirty="0">
              <a:highlight>
                <a:srgbClr val="FFFF00"/>
              </a:highlight>
              <a:ea typeface="Calibri" panose="020F0502020204030204" pitchFamily="34" charset="0"/>
              <a:cs typeface="Times New Roman"/>
            </a:endParaRPr>
          </a:p>
          <a:p>
            <a:endParaRPr lang="en-GB" sz="1900" dirty="0"/>
          </a:p>
          <a:p>
            <a:endParaRPr lang="en-GB" sz="1900" dirty="0"/>
          </a:p>
          <a:p>
            <a:endParaRPr lang="en-GB" sz="1900" dirty="0"/>
          </a:p>
        </p:txBody>
      </p:sp>
    </p:spTree>
    <p:extLst>
      <p:ext uri="{BB962C8B-B14F-4D97-AF65-F5344CB8AC3E}">
        <p14:creationId xmlns:p14="http://schemas.microsoft.com/office/powerpoint/2010/main" val="3252052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36C1730-063D-427E-BC05-C7937E57DF92}"/>
              </a:ext>
            </a:extLst>
          </p:cNvPr>
          <p:cNvSpPr>
            <a:spLocks noGrp="1" noChangeArrowheads="1"/>
          </p:cNvSpPr>
          <p:nvPr>
            <p:ph type="title"/>
          </p:nvPr>
        </p:nvSpPr>
        <p:spPr>
          <a:xfrm>
            <a:off x="685800" y="188640"/>
            <a:ext cx="8077200" cy="779735"/>
          </a:xfrm>
        </p:spPr>
        <p:txBody>
          <a:bodyPr/>
          <a:lstStyle/>
          <a:p>
            <a:pPr algn="ctr"/>
            <a:r>
              <a:rPr lang="en-GB" altLang="en-US" sz="3600" dirty="0">
                <a:solidFill>
                  <a:schemeClr val="accent1">
                    <a:lumMod val="75000"/>
                  </a:schemeClr>
                </a:solidFill>
                <a:cs typeface="Arial" panose="020B0604020202020204" pitchFamily="34" charset="0"/>
              </a:rPr>
              <a:t>Preparing the </a:t>
            </a:r>
            <a:r>
              <a:rPr lang="en-GB" altLang="en-US" sz="3600" dirty="0" err="1">
                <a:solidFill>
                  <a:schemeClr val="accent1">
                    <a:lumMod val="75000"/>
                  </a:schemeClr>
                </a:solidFill>
                <a:cs typeface="Arial" panose="020B0604020202020204" pitchFamily="34" charset="0"/>
              </a:rPr>
              <a:t>Abrysvo</a:t>
            </a:r>
            <a:r>
              <a:rPr lang="en-GB" altLang="en-US" sz="3600" baseline="30000" dirty="0">
                <a:solidFill>
                  <a:schemeClr val="accent1">
                    <a:lumMod val="75000"/>
                  </a:schemeClr>
                </a:solidFill>
                <a:cs typeface="Arial" panose="020B0604020202020204" pitchFamily="34" charset="0"/>
              </a:rPr>
              <a:t>®</a:t>
            </a:r>
            <a:r>
              <a:rPr lang="en-GB" altLang="en-US" sz="3600" dirty="0">
                <a:solidFill>
                  <a:schemeClr val="accent1">
                    <a:lumMod val="75000"/>
                  </a:schemeClr>
                </a:solidFill>
                <a:cs typeface="Arial" panose="020B0604020202020204" pitchFamily="34" charset="0"/>
              </a:rPr>
              <a:t> vaccine (1)</a:t>
            </a:r>
            <a:endParaRPr lang="en-GB" altLang="en-US" sz="3600" dirty="0">
              <a:solidFill>
                <a:schemeClr val="accent1">
                  <a:lumMod val="75000"/>
                </a:schemeClr>
              </a:solidFill>
            </a:endParaRPr>
          </a:p>
        </p:txBody>
      </p:sp>
      <p:sp>
        <p:nvSpPr>
          <p:cNvPr id="7" name="Content Placeholder 6">
            <a:extLst>
              <a:ext uri="{FF2B5EF4-FFF2-40B4-BE49-F238E27FC236}">
                <a16:creationId xmlns:a16="http://schemas.microsoft.com/office/drawing/2014/main" id="{F87FBF84-6874-4412-A6A9-9ED9DDC2C77F}"/>
              </a:ext>
            </a:extLst>
          </p:cNvPr>
          <p:cNvSpPr>
            <a:spLocks noGrp="1"/>
          </p:cNvSpPr>
          <p:nvPr>
            <p:ph idx="1"/>
          </p:nvPr>
        </p:nvSpPr>
        <p:spPr>
          <a:xfrm>
            <a:off x="685800" y="1412875"/>
            <a:ext cx="8077200" cy="4149725"/>
          </a:xfrm>
        </p:spPr>
        <p:txBody>
          <a:bodyPr/>
          <a:lstStyle/>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endParaRPr lang="en-GB" sz="1050" dirty="0">
              <a:cs typeface="Arial"/>
            </a:endParaRPr>
          </a:p>
          <a:p>
            <a:pPr>
              <a:defRPr/>
            </a:pPr>
            <a:r>
              <a:rPr lang="en-GB" sz="1050" dirty="0">
                <a:cs typeface="Arial"/>
              </a:rPr>
              <a:t>                                                                                                                                                     </a:t>
            </a:r>
            <a:r>
              <a:rPr lang="en-US" sz="1200" dirty="0">
                <a:cs typeface="Arial"/>
              </a:rPr>
              <a:t>Images from </a:t>
            </a:r>
            <a:r>
              <a:rPr lang="en-GB" sz="1200" dirty="0" err="1">
                <a:cs typeface="Arial"/>
              </a:rPr>
              <a:t>Abrysvo</a:t>
            </a:r>
            <a:r>
              <a:rPr lang="en-GB" sz="1200" baseline="30000" dirty="0">
                <a:cs typeface="Arial"/>
              </a:rPr>
              <a:t>®</a:t>
            </a:r>
            <a:r>
              <a:rPr lang="en-GB" sz="1200" dirty="0">
                <a:cs typeface="Arial"/>
              </a:rPr>
              <a:t> vaccine SPC</a:t>
            </a:r>
            <a:endParaRPr lang="en-US" sz="1200" dirty="0">
              <a:cs typeface="Arial"/>
            </a:endParaRPr>
          </a:p>
          <a:p>
            <a:pPr>
              <a:defRPr/>
            </a:pPr>
            <a:endParaRPr lang="en-US" sz="1050" dirty="0">
              <a:cs typeface="Arial"/>
            </a:endParaRPr>
          </a:p>
          <a:p>
            <a:pPr>
              <a:defRPr/>
            </a:pPr>
            <a:r>
              <a:rPr lang="en-GB" dirty="0"/>
              <a:t>                                        </a:t>
            </a:r>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r>
              <a:rPr lang="en-GB" dirty="0"/>
              <a:t>        </a:t>
            </a:r>
          </a:p>
        </p:txBody>
      </p:sp>
      <p:pic>
        <p:nvPicPr>
          <p:cNvPr id="33796" name="Picture 7">
            <a:extLst>
              <a:ext uri="{FF2B5EF4-FFF2-40B4-BE49-F238E27FC236}">
                <a16:creationId xmlns:a16="http://schemas.microsoft.com/office/drawing/2014/main" id="{BF72759E-9AE3-430C-8D86-235754F55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92" y="1052736"/>
            <a:ext cx="8106608" cy="480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B9AEB56-D55B-4F8D-AA65-DEB35D2A364A}"/>
              </a:ext>
            </a:extLst>
          </p:cNvPr>
          <p:cNvSpPr>
            <a:spLocks noGrp="1" noChangeArrowheads="1"/>
          </p:cNvSpPr>
          <p:nvPr>
            <p:ph type="title"/>
          </p:nvPr>
        </p:nvSpPr>
        <p:spPr>
          <a:xfrm>
            <a:off x="685800" y="188640"/>
            <a:ext cx="8077200" cy="792088"/>
          </a:xfrm>
        </p:spPr>
        <p:txBody>
          <a:bodyPr/>
          <a:lstStyle/>
          <a:p>
            <a:pPr algn="ctr"/>
            <a:r>
              <a:rPr lang="en-GB" altLang="en-US" sz="3600" dirty="0">
                <a:solidFill>
                  <a:schemeClr val="accent1">
                    <a:lumMod val="75000"/>
                  </a:schemeClr>
                </a:solidFill>
                <a:cs typeface="Arial" panose="020B0604020202020204" pitchFamily="34" charset="0"/>
              </a:rPr>
              <a:t>Preparing the </a:t>
            </a:r>
            <a:r>
              <a:rPr lang="en-GB" altLang="en-US" sz="3600" dirty="0" err="1">
                <a:solidFill>
                  <a:schemeClr val="accent1">
                    <a:lumMod val="75000"/>
                  </a:schemeClr>
                </a:solidFill>
                <a:cs typeface="Arial" panose="020B0604020202020204" pitchFamily="34" charset="0"/>
              </a:rPr>
              <a:t>Abrysvo</a:t>
            </a:r>
            <a:r>
              <a:rPr lang="en-GB" altLang="en-US" sz="3600" baseline="30000" dirty="0">
                <a:solidFill>
                  <a:schemeClr val="accent1">
                    <a:lumMod val="75000"/>
                  </a:schemeClr>
                </a:solidFill>
                <a:cs typeface="Arial" panose="020B0604020202020204" pitchFamily="34" charset="0"/>
              </a:rPr>
              <a:t>®</a:t>
            </a:r>
            <a:r>
              <a:rPr lang="en-GB" altLang="en-US" sz="3600" dirty="0">
                <a:solidFill>
                  <a:schemeClr val="accent1">
                    <a:lumMod val="75000"/>
                  </a:schemeClr>
                </a:solidFill>
                <a:cs typeface="Arial" panose="020B0604020202020204" pitchFamily="34" charset="0"/>
              </a:rPr>
              <a:t> vaccine (2)</a:t>
            </a:r>
            <a:endParaRPr lang="en-GB" altLang="en-US" sz="3600" dirty="0">
              <a:solidFill>
                <a:schemeClr val="accent1">
                  <a:lumMod val="75000"/>
                </a:schemeClr>
              </a:solidFill>
            </a:endParaRPr>
          </a:p>
        </p:txBody>
      </p:sp>
      <p:pic>
        <p:nvPicPr>
          <p:cNvPr id="34819" name="Content Placeholder 3">
            <a:extLst>
              <a:ext uri="{FF2B5EF4-FFF2-40B4-BE49-F238E27FC236}">
                <a16:creationId xmlns:a16="http://schemas.microsoft.com/office/drawing/2014/main" id="{DF28FD36-C8B5-4860-B2BE-24785AEF55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8455" y="1124744"/>
            <a:ext cx="8540541" cy="4608512"/>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5867FC8-DE4D-4B33-8B07-FA58CC675295}"/>
              </a:ext>
            </a:extLst>
          </p:cNvPr>
          <p:cNvSpPr>
            <a:spLocks noGrp="1" noChangeArrowheads="1"/>
          </p:cNvSpPr>
          <p:nvPr>
            <p:ph type="title"/>
          </p:nvPr>
        </p:nvSpPr>
        <p:spPr>
          <a:xfrm>
            <a:off x="685800" y="188640"/>
            <a:ext cx="8077200" cy="720080"/>
          </a:xfrm>
        </p:spPr>
        <p:txBody>
          <a:bodyPr/>
          <a:lstStyle/>
          <a:p>
            <a:pPr algn="ctr"/>
            <a:r>
              <a:rPr lang="en-GB" altLang="en-US" sz="3600" dirty="0">
                <a:solidFill>
                  <a:schemeClr val="accent1">
                    <a:lumMod val="75000"/>
                  </a:schemeClr>
                </a:solidFill>
                <a:cs typeface="Arial" panose="020B0604020202020204" pitchFamily="34" charset="0"/>
              </a:rPr>
              <a:t>Preparing the </a:t>
            </a:r>
            <a:r>
              <a:rPr lang="en-GB" altLang="en-US" sz="3600" dirty="0" err="1">
                <a:solidFill>
                  <a:schemeClr val="accent1">
                    <a:lumMod val="75000"/>
                  </a:schemeClr>
                </a:solidFill>
                <a:cs typeface="Arial" panose="020B0604020202020204" pitchFamily="34" charset="0"/>
              </a:rPr>
              <a:t>Abrysvo</a:t>
            </a:r>
            <a:r>
              <a:rPr lang="en-GB" altLang="en-US" sz="3600" baseline="30000" dirty="0">
                <a:solidFill>
                  <a:schemeClr val="accent1">
                    <a:lumMod val="75000"/>
                  </a:schemeClr>
                </a:solidFill>
                <a:cs typeface="Arial" panose="020B0604020202020204" pitchFamily="34" charset="0"/>
              </a:rPr>
              <a:t>®</a:t>
            </a:r>
            <a:r>
              <a:rPr lang="en-GB" altLang="en-US" sz="3600" dirty="0">
                <a:solidFill>
                  <a:schemeClr val="accent1">
                    <a:lumMod val="75000"/>
                  </a:schemeClr>
                </a:solidFill>
                <a:cs typeface="Arial" panose="020B0604020202020204" pitchFamily="34" charset="0"/>
              </a:rPr>
              <a:t> vaccine (3)</a:t>
            </a:r>
            <a:endParaRPr lang="en-GB" altLang="en-US" sz="3600" dirty="0">
              <a:solidFill>
                <a:schemeClr val="accent1">
                  <a:lumMod val="75000"/>
                </a:schemeClr>
              </a:solidFill>
            </a:endParaRPr>
          </a:p>
        </p:txBody>
      </p:sp>
      <p:pic>
        <p:nvPicPr>
          <p:cNvPr id="35843" name="Content Placeholder 4">
            <a:extLst>
              <a:ext uri="{FF2B5EF4-FFF2-40B4-BE49-F238E27FC236}">
                <a16:creationId xmlns:a16="http://schemas.microsoft.com/office/drawing/2014/main" id="{1E06A6BF-0EA0-4624-AEDE-16DE39F99B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9138" y="1196752"/>
            <a:ext cx="8278824" cy="4464496"/>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3CA4FD3-186C-4917-BD2F-BA8544C90EA1}"/>
              </a:ext>
            </a:extLst>
          </p:cNvPr>
          <p:cNvSpPr>
            <a:spLocks noGrp="1" noChangeArrowheads="1"/>
          </p:cNvSpPr>
          <p:nvPr>
            <p:ph type="title"/>
          </p:nvPr>
        </p:nvSpPr>
        <p:spPr>
          <a:xfrm>
            <a:off x="685800" y="188640"/>
            <a:ext cx="8077200" cy="648072"/>
          </a:xfrm>
        </p:spPr>
        <p:txBody>
          <a:bodyPr/>
          <a:lstStyle/>
          <a:p>
            <a:pPr algn="ctr"/>
            <a:r>
              <a:rPr lang="en-GB" altLang="en-US" sz="3600" dirty="0">
                <a:solidFill>
                  <a:schemeClr val="accent1">
                    <a:lumMod val="75000"/>
                  </a:schemeClr>
                </a:solidFill>
                <a:cs typeface="Arial" panose="020B0604020202020204" pitchFamily="34" charset="0"/>
              </a:rPr>
              <a:t>Preparing the </a:t>
            </a:r>
            <a:r>
              <a:rPr lang="en-GB" altLang="en-US" sz="3600" dirty="0" err="1">
                <a:solidFill>
                  <a:schemeClr val="accent1">
                    <a:lumMod val="75000"/>
                  </a:schemeClr>
                </a:solidFill>
                <a:cs typeface="Arial" panose="020B0604020202020204" pitchFamily="34" charset="0"/>
              </a:rPr>
              <a:t>Abrysvo</a:t>
            </a:r>
            <a:r>
              <a:rPr lang="en-GB" altLang="en-US" sz="3600" baseline="30000" dirty="0">
                <a:solidFill>
                  <a:schemeClr val="accent1">
                    <a:lumMod val="75000"/>
                  </a:schemeClr>
                </a:solidFill>
                <a:cs typeface="Arial" panose="020B0604020202020204" pitchFamily="34" charset="0"/>
              </a:rPr>
              <a:t>®</a:t>
            </a:r>
            <a:r>
              <a:rPr lang="en-GB" altLang="en-US" sz="3600" dirty="0">
                <a:solidFill>
                  <a:schemeClr val="accent1">
                    <a:lumMod val="75000"/>
                  </a:schemeClr>
                </a:solidFill>
                <a:cs typeface="Arial" panose="020B0604020202020204" pitchFamily="34" charset="0"/>
              </a:rPr>
              <a:t> vaccine (4)</a:t>
            </a:r>
            <a:endParaRPr lang="en-GB" altLang="en-US" sz="3600" dirty="0">
              <a:solidFill>
                <a:schemeClr val="accent1">
                  <a:lumMod val="75000"/>
                </a:schemeClr>
              </a:solidFill>
            </a:endParaRPr>
          </a:p>
        </p:txBody>
      </p:sp>
      <p:pic>
        <p:nvPicPr>
          <p:cNvPr id="36867" name="Content Placeholder 3">
            <a:extLst>
              <a:ext uri="{FF2B5EF4-FFF2-40B4-BE49-F238E27FC236}">
                <a16:creationId xmlns:a16="http://schemas.microsoft.com/office/drawing/2014/main" id="{9CCB3406-9614-4D5B-BC24-BFD5260870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052736"/>
            <a:ext cx="8064730" cy="475252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1080120"/>
          </a:xfrm>
        </p:spPr>
        <p:txBody>
          <a:bodyPr/>
          <a:lstStyle/>
          <a:p>
            <a:pPr algn="ctr"/>
            <a:r>
              <a:rPr lang="en-GB" sz="2600" dirty="0">
                <a:solidFill>
                  <a:schemeClr val="accent1">
                    <a:lumMod val="75000"/>
                  </a:schemeClr>
                </a:solidFill>
              </a:rPr>
              <a:t>Co-administration with anti-D immunoglobulin, </a:t>
            </a:r>
            <a:br>
              <a:rPr lang="en-GB" sz="2600" dirty="0">
                <a:solidFill>
                  <a:schemeClr val="accent1">
                    <a:lumMod val="75000"/>
                  </a:schemeClr>
                </a:solidFill>
              </a:rPr>
            </a:br>
            <a:r>
              <a:rPr lang="en-GB" sz="2600" dirty="0">
                <a:solidFill>
                  <a:schemeClr val="accent1">
                    <a:lumMod val="75000"/>
                  </a:schemeClr>
                </a:solidFill>
              </a:rPr>
              <a:t>influenza and COVID-19 vaccine</a:t>
            </a:r>
          </a:p>
        </p:txBody>
      </p:sp>
      <p:sp>
        <p:nvSpPr>
          <p:cNvPr id="3" name="Content Placeholder 2"/>
          <p:cNvSpPr>
            <a:spLocks noGrp="1"/>
          </p:cNvSpPr>
          <p:nvPr>
            <p:ph idx="1"/>
          </p:nvPr>
        </p:nvSpPr>
        <p:spPr>
          <a:xfrm>
            <a:off x="539552" y="1196752"/>
            <a:ext cx="8208912" cy="4680520"/>
          </a:xfrm>
        </p:spPr>
        <p:txBody>
          <a:bodyPr/>
          <a:lstStyle/>
          <a:p>
            <a:pPr marL="285750" indent="-285750">
              <a:buFont typeface="Arial" panose="020B0604020202020204" pitchFamily="34" charset="0"/>
              <a:buChar char="•"/>
            </a:pPr>
            <a:r>
              <a:rPr lang="en-GB" sz="1750" dirty="0">
                <a:cs typeface="Arial"/>
              </a:rPr>
              <a:t>where possible, vaccines should be given once a pregnant woman becomes eligible. However, there may be times when a pregnant woman presents late for vaccination, or when pregnant women may become eligible for more than one vaccine at the same time, such as during influenza and COVID-19 seasonal vaccination campaigns</a:t>
            </a:r>
          </a:p>
          <a:p>
            <a:pPr marL="285750" indent="-285750">
              <a:buFont typeface="Arial" panose="020B0604020202020204" pitchFamily="34" charset="0"/>
              <a:buChar char="•"/>
            </a:pPr>
            <a:endParaRPr lang="en-GB" sz="1750" dirty="0">
              <a:cs typeface="Arial"/>
            </a:endParaRPr>
          </a:p>
          <a:p>
            <a:pPr marL="285750" indent="-285750">
              <a:buFont typeface="Arial" panose="020B0604020202020204" pitchFamily="34" charset="0"/>
              <a:buChar char="•"/>
            </a:pPr>
            <a:r>
              <a:rPr lang="en-GB" sz="1750" dirty="0" err="1">
                <a:cs typeface="Arial"/>
              </a:rPr>
              <a:t>Abrysvo</a:t>
            </a:r>
            <a:r>
              <a:rPr lang="en-GB" sz="1750" baseline="30000" dirty="0">
                <a:cs typeface="Arial"/>
              </a:rPr>
              <a:t>®</a:t>
            </a:r>
            <a:r>
              <a:rPr lang="en-GB" sz="1750" dirty="0">
                <a:cs typeface="Arial"/>
              </a:rPr>
              <a:t> (RSV vaccine) can be co-administered with inactivated influenza and COVID-19 vaccines during pregnancy</a:t>
            </a:r>
          </a:p>
          <a:p>
            <a:pPr marL="285750" indent="-285750">
              <a:buFont typeface="Arial" panose="020B0604020202020204" pitchFamily="34" charset="0"/>
              <a:buChar char="•"/>
            </a:pPr>
            <a:endParaRPr lang="en-GB" sz="1750" dirty="0">
              <a:solidFill>
                <a:srgbClr val="8764B8"/>
              </a:solidFill>
              <a:cs typeface="Arial"/>
            </a:endParaRPr>
          </a:p>
          <a:p>
            <a:pPr marL="285750" indent="-285750">
              <a:buFont typeface="Arial" panose="020B0604020202020204" pitchFamily="34" charset="0"/>
              <a:buChar char="•"/>
            </a:pPr>
            <a:r>
              <a:rPr lang="en-GB" sz="1750" dirty="0">
                <a:cs typeface="Arial"/>
              </a:rPr>
              <a:t>in addition, there are no safety or effectiveness concerns around co-administration of </a:t>
            </a:r>
            <a:r>
              <a:rPr lang="en-GB" sz="1750" dirty="0" err="1">
                <a:cs typeface="Arial"/>
              </a:rPr>
              <a:t>Abrysvo</a:t>
            </a:r>
            <a:r>
              <a:rPr lang="en-GB" sz="1750" baseline="30000" dirty="0">
                <a:cs typeface="Arial"/>
              </a:rPr>
              <a:t>® </a:t>
            </a:r>
            <a:r>
              <a:rPr lang="en-GB" sz="1750" dirty="0">
                <a:cs typeface="Arial"/>
              </a:rPr>
              <a:t>and the live attenuated influenza vaccine (LAIV)</a:t>
            </a:r>
          </a:p>
          <a:p>
            <a:pPr marL="285750" indent="-285750">
              <a:buFont typeface="Arial" panose="020B0604020202020204" pitchFamily="34" charset="0"/>
              <a:buChar char="•"/>
            </a:pPr>
            <a:endParaRPr lang="en-GB" sz="1750" dirty="0">
              <a:solidFill>
                <a:srgbClr val="8764B8"/>
              </a:solidFill>
              <a:cs typeface="Arial"/>
            </a:endParaRPr>
          </a:p>
          <a:p>
            <a:pPr marL="285750" indent="-285750">
              <a:buFont typeface="Arial" panose="020B0604020202020204" pitchFamily="34" charset="0"/>
              <a:buChar char="•"/>
            </a:pPr>
            <a:r>
              <a:rPr lang="en-US" sz="1750" dirty="0" err="1">
                <a:solidFill>
                  <a:srgbClr val="0B0C0C"/>
                </a:solidFill>
                <a:cs typeface="Arial"/>
              </a:rPr>
              <a:t>Abrysvo</a:t>
            </a:r>
            <a:r>
              <a:rPr lang="en-US" sz="1750" baseline="30000" dirty="0">
                <a:solidFill>
                  <a:srgbClr val="0B0C0C"/>
                </a:solidFill>
                <a:cs typeface="Arial"/>
              </a:rPr>
              <a:t>®</a:t>
            </a:r>
            <a:r>
              <a:rPr lang="en-US" sz="1750" dirty="0">
                <a:solidFill>
                  <a:srgbClr val="0B0C0C"/>
                </a:solidFill>
                <a:cs typeface="Arial"/>
              </a:rPr>
              <a:t> can be administered at the same time as, or at any interval before or after, anti-D immunoglobulin. The administration of </a:t>
            </a:r>
            <a:r>
              <a:rPr lang="en-US" sz="1750" dirty="0" err="1">
                <a:solidFill>
                  <a:srgbClr val="0B0C0C"/>
                </a:solidFill>
                <a:cs typeface="Arial"/>
              </a:rPr>
              <a:t>Abrysvo</a:t>
            </a:r>
            <a:r>
              <a:rPr lang="en-US" sz="1750" baseline="30000" dirty="0">
                <a:solidFill>
                  <a:srgbClr val="0B0C0C"/>
                </a:solidFill>
                <a:cs typeface="Arial"/>
              </a:rPr>
              <a:t>®</a:t>
            </a:r>
            <a:r>
              <a:rPr lang="en-US" sz="1750" dirty="0">
                <a:solidFill>
                  <a:srgbClr val="0B0C0C"/>
                </a:solidFill>
                <a:cs typeface="Arial"/>
              </a:rPr>
              <a:t> should not be delayed due to the woman receiving anti-D immunoglobulin (or vice-versa)</a:t>
            </a:r>
            <a:endParaRPr lang="en-GB" sz="1750" dirty="0">
              <a:solidFill>
                <a:srgbClr val="8764B8"/>
              </a:solidFill>
              <a:cs typeface="Arial"/>
            </a:endParaRPr>
          </a:p>
          <a:p>
            <a:pPr>
              <a:buFont typeface="Arial" panose="020B0604020202020204" pitchFamily="34" charset="0"/>
              <a:buChar char="•"/>
            </a:pPr>
            <a:endParaRPr lang="en-GB" dirty="0"/>
          </a:p>
        </p:txBody>
      </p:sp>
    </p:spTree>
    <p:extLst>
      <p:ext uri="{BB962C8B-B14F-4D97-AF65-F5344CB8AC3E}">
        <p14:creationId xmlns:p14="http://schemas.microsoft.com/office/powerpoint/2010/main" val="3846709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3149-8EB9-41A1-90D8-7BDDA07AAD87}"/>
              </a:ext>
            </a:extLst>
          </p:cNvPr>
          <p:cNvSpPr>
            <a:spLocks noGrp="1"/>
          </p:cNvSpPr>
          <p:nvPr>
            <p:ph type="title"/>
          </p:nvPr>
        </p:nvSpPr>
        <p:spPr>
          <a:xfrm>
            <a:off x="685800" y="0"/>
            <a:ext cx="8077200" cy="980728"/>
          </a:xfrm>
        </p:spPr>
        <p:txBody>
          <a:bodyPr/>
          <a:lstStyle/>
          <a:p>
            <a:pPr algn="ctr"/>
            <a:r>
              <a:rPr lang="en-GB" sz="2600" dirty="0">
                <a:solidFill>
                  <a:schemeClr val="accent1">
                    <a:lumMod val="75000"/>
                  </a:schemeClr>
                </a:solidFill>
              </a:rPr>
              <a:t>Co-administration of RSV and pertussis vaccines</a:t>
            </a:r>
          </a:p>
        </p:txBody>
      </p:sp>
      <p:sp>
        <p:nvSpPr>
          <p:cNvPr id="3" name="Content Placeholder 2">
            <a:extLst>
              <a:ext uri="{FF2B5EF4-FFF2-40B4-BE49-F238E27FC236}">
                <a16:creationId xmlns:a16="http://schemas.microsoft.com/office/drawing/2014/main" id="{B24CCEAC-6B6B-42D8-B2CA-31EC8E802F74}"/>
              </a:ext>
            </a:extLst>
          </p:cNvPr>
          <p:cNvSpPr>
            <a:spLocks noGrp="1"/>
          </p:cNvSpPr>
          <p:nvPr>
            <p:ph idx="1"/>
          </p:nvPr>
        </p:nvSpPr>
        <p:spPr>
          <a:xfrm>
            <a:off x="685800" y="836712"/>
            <a:ext cx="8077200" cy="4725888"/>
          </a:xfrm>
        </p:spPr>
        <p:txBody>
          <a:bodyPr/>
          <a:lstStyle/>
          <a:p>
            <a:pPr marL="378900">
              <a:buFont typeface="Arial" panose="020B0604020202020204" pitchFamily="34" charset="0"/>
              <a:buChar char="•"/>
            </a:pPr>
            <a:r>
              <a:rPr lang="en-GB" sz="1750" dirty="0">
                <a:cs typeface="Arial"/>
              </a:rPr>
              <a:t>some evidence suggests that co-administration of RSV and pertussis containing vaccines may reduce the response made to pertussis components - </a:t>
            </a:r>
            <a:r>
              <a:rPr lang="en-GB" sz="1750" i="1" dirty="0">
                <a:cs typeface="Arial"/>
              </a:rPr>
              <a:t>the clinical significance of this is unclear and any impact on protection is likely to be small (the key pertussis toxoid component is least affected)</a:t>
            </a:r>
          </a:p>
          <a:p>
            <a:pPr marL="378900">
              <a:buFont typeface="Arial" panose="020B0604020202020204" pitchFamily="34" charset="0"/>
              <a:buChar char="•"/>
            </a:pPr>
            <a:endParaRPr lang="en-US" sz="1750" dirty="0">
              <a:cs typeface="Arial"/>
            </a:endParaRPr>
          </a:p>
          <a:p>
            <a:pPr marL="378900">
              <a:buFont typeface="Arial" panose="020B0604020202020204" pitchFamily="34" charset="0"/>
              <a:buChar char="•"/>
            </a:pPr>
            <a:r>
              <a:rPr lang="en-GB" sz="1750" dirty="0">
                <a:cs typeface="Arial"/>
              </a:rPr>
              <a:t>giving the vaccines separately </a:t>
            </a:r>
            <a:r>
              <a:rPr lang="en-GB" sz="1750" u="sng" dirty="0">
                <a:cs typeface="Arial"/>
              </a:rPr>
              <a:t>at the routinely recommended times;</a:t>
            </a:r>
            <a:r>
              <a:rPr lang="en-GB" sz="1750" dirty="0">
                <a:cs typeface="Arial"/>
              </a:rPr>
              <a:t> from 16 - 20 weeks' gestation for pertussis (usually given around time of the </a:t>
            </a:r>
            <a:r>
              <a:rPr lang="en-GB" sz="1750" dirty="0" err="1">
                <a:cs typeface="Arial"/>
              </a:rPr>
              <a:t>fetal</a:t>
            </a:r>
            <a:r>
              <a:rPr lang="en-GB" sz="1750" dirty="0">
                <a:cs typeface="Arial"/>
              </a:rPr>
              <a:t> anomaly scan at 20 weeks), and 28 weeks' gestation for RSV, will avoid any potential attenuation (weakening) of antibody response to the pertussis containing vaccine </a:t>
            </a:r>
          </a:p>
          <a:p>
            <a:pPr marL="378900">
              <a:buFont typeface="Arial" panose="020B0604020202020204" pitchFamily="34" charset="0"/>
              <a:buChar char="•"/>
            </a:pPr>
            <a:endParaRPr lang="en-US" sz="1750" dirty="0">
              <a:cs typeface="Arial"/>
            </a:endParaRPr>
          </a:p>
          <a:p>
            <a:pPr marL="378900">
              <a:buFont typeface="Arial" panose="020B0604020202020204" pitchFamily="34" charset="0"/>
              <a:buChar char="•"/>
            </a:pPr>
            <a:r>
              <a:rPr lang="en-GB" sz="1750" dirty="0">
                <a:cs typeface="Arial"/>
              </a:rPr>
              <a:t>however, if a woman has not received a pertussis containing vaccine by the time she presents for an RSV vaccine, they can and </a:t>
            </a:r>
            <a:r>
              <a:rPr lang="en-GB" sz="1750" b="1" dirty="0">
                <a:cs typeface="Arial"/>
              </a:rPr>
              <a:t>should</a:t>
            </a:r>
            <a:r>
              <a:rPr lang="en-GB" sz="1750" dirty="0">
                <a:cs typeface="Arial"/>
              </a:rPr>
              <a:t> both be given at the same appointment to provide timely protection against both infections to the infant and to avoid the risk of the woman not returning for a later appointment</a:t>
            </a:r>
            <a:endParaRPr lang="en-US" sz="1750" dirty="0"/>
          </a:p>
          <a:p>
            <a:endParaRPr lang="en-GB" dirty="0"/>
          </a:p>
        </p:txBody>
      </p:sp>
    </p:spTree>
    <p:extLst>
      <p:ext uri="{BB962C8B-B14F-4D97-AF65-F5344CB8AC3E}">
        <p14:creationId xmlns:p14="http://schemas.microsoft.com/office/powerpoint/2010/main" val="1428659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8208912" cy="648072"/>
          </a:xfrm>
        </p:spPr>
        <p:txBody>
          <a:bodyPr/>
          <a:lstStyle/>
          <a:p>
            <a:r>
              <a:rPr lang="en-GB" sz="3600" dirty="0">
                <a:solidFill>
                  <a:schemeClr val="accent1">
                    <a:lumMod val="75000"/>
                  </a:schemeClr>
                </a:solidFill>
              </a:rPr>
              <a:t>Breastfeeding and RSV vaccination</a:t>
            </a:r>
          </a:p>
        </p:txBody>
      </p:sp>
      <p:sp>
        <p:nvSpPr>
          <p:cNvPr id="3" name="Content Placeholder 2"/>
          <p:cNvSpPr>
            <a:spLocks noGrp="1"/>
          </p:cNvSpPr>
          <p:nvPr>
            <p:ph idx="1"/>
          </p:nvPr>
        </p:nvSpPr>
        <p:spPr>
          <a:xfrm>
            <a:off x="685800" y="1340768"/>
            <a:ext cx="8077200" cy="4320480"/>
          </a:xfrm>
        </p:spPr>
        <p:txBody>
          <a:bodyPr/>
          <a:lstStyle/>
          <a:p>
            <a:pPr marL="285750" indent="-285750">
              <a:buFont typeface="Arial" panose="020B0604020202020204" pitchFamily="34" charset="0"/>
              <a:buChar char="•"/>
            </a:pPr>
            <a:r>
              <a:rPr lang="en-GB" sz="2600" dirty="0"/>
              <a:t>there is no known risk associated with giving non-live vaccines whilst breastfeeding</a:t>
            </a:r>
          </a:p>
          <a:p>
            <a:pPr marL="285750" indent="-285750">
              <a:buFont typeface="Arial" panose="020B0604020202020204" pitchFamily="34" charset="0"/>
              <a:buChar char="•"/>
            </a:pPr>
            <a:endParaRPr lang="en-GB" sz="2600" dirty="0"/>
          </a:p>
          <a:p>
            <a:pPr>
              <a:buFont typeface="Arial" panose="020B0604020202020204" pitchFamily="34" charset="0"/>
              <a:buChar char="•"/>
            </a:pPr>
            <a:r>
              <a:rPr lang="en-GB" sz="2600" dirty="0">
                <a:cs typeface="Times New Roman"/>
              </a:rPr>
              <a:t>infants born to women who have received </a:t>
            </a:r>
            <a:r>
              <a:rPr lang="en-GB" sz="2600" dirty="0" err="1"/>
              <a:t>Abrysvo</a:t>
            </a:r>
            <a:r>
              <a:rPr lang="en-GB" sz="2600" dirty="0"/>
              <a:t>® </a:t>
            </a:r>
            <a:r>
              <a:rPr lang="en-GB" sz="2600" dirty="0">
                <a:cs typeface="Times New Roman"/>
              </a:rPr>
              <a:t>can be safely breastfed</a:t>
            </a:r>
          </a:p>
          <a:p>
            <a:pPr marL="0" indent="0"/>
            <a:endParaRPr lang="en-GB" sz="2600" dirty="0">
              <a:solidFill>
                <a:schemeClr val="accent1"/>
              </a:solidFill>
            </a:endParaRPr>
          </a:p>
          <a:p>
            <a:pPr marL="285750" indent="-285750">
              <a:buFont typeface="Arial" panose="020B0604020202020204" pitchFamily="34" charset="0"/>
              <a:buChar char="•"/>
            </a:pPr>
            <a:r>
              <a:rPr lang="en-GB" sz="2600" dirty="0"/>
              <a:t>there may also be protective effects from antibody transfer in breast milk following vaccination during pregnancy</a:t>
            </a:r>
          </a:p>
          <a:p>
            <a:pPr marL="285750" indent="-285750">
              <a:buFont typeface="Arial" panose="020B0604020202020204" pitchFamily="34" charset="0"/>
              <a:buChar char="•"/>
            </a:pPr>
            <a:endParaRPr lang="en-GB" sz="2000" dirty="0">
              <a:solidFill>
                <a:schemeClr val="accent1"/>
              </a:solidFill>
            </a:endParaRPr>
          </a:p>
          <a:p>
            <a:pPr marL="0" indent="0"/>
            <a:endParaRPr lang="en-GB" sz="1800" dirty="0"/>
          </a:p>
          <a:p>
            <a:pPr marL="0" indent="0"/>
            <a:endParaRPr lang="en-GB" sz="1400" dirty="0">
              <a:solidFill>
                <a:srgbClr val="FF0000"/>
              </a:solidFill>
            </a:endParaRPr>
          </a:p>
        </p:txBody>
      </p:sp>
    </p:spTree>
    <p:extLst>
      <p:ext uri="{BB962C8B-B14F-4D97-AF65-F5344CB8AC3E}">
        <p14:creationId xmlns:p14="http://schemas.microsoft.com/office/powerpoint/2010/main" val="1779220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77200" cy="1296144"/>
          </a:xfrm>
        </p:spPr>
        <p:txBody>
          <a:bodyPr/>
          <a:lstStyle/>
          <a:p>
            <a:pPr algn="ctr"/>
            <a:r>
              <a:rPr lang="en-GB" sz="3100" dirty="0">
                <a:solidFill>
                  <a:schemeClr val="accent1">
                    <a:lumMod val="75000"/>
                  </a:schemeClr>
                </a:solidFill>
              </a:rPr>
              <a:t>Adverse reactions following vaccination </a:t>
            </a:r>
            <a:br>
              <a:rPr lang="en-GB" dirty="0"/>
            </a:br>
            <a:endParaRPr lang="en-GB" dirty="0"/>
          </a:p>
        </p:txBody>
      </p:sp>
      <p:sp>
        <p:nvSpPr>
          <p:cNvPr id="3" name="Content Placeholder 2"/>
          <p:cNvSpPr>
            <a:spLocks noGrp="1"/>
          </p:cNvSpPr>
          <p:nvPr>
            <p:ph idx="1"/>
          </p:nvPr>
        </p:nvSpPr>
        <p:spPr>
          <a:xfrm>
            <a:off x="611560" y="1052736"/>
            <a:ext cx="8077200" cy="4110608"/>
          </a:xfrm>
        </p:spPr>
        <p:txBody>
          <a:bodyPr/>
          <a:lstStyle/>
          <a:p>
            <a:pPr marL="0" indent="0"/>
            <a:r>
              <a:rPr lang="en-GB" sz="2100" dirty="0"/>
              <a:t>Vaccines can cause side effects (also referred to as adverse reactions). Reactions occur because vaccines work by triggering an immune system response. Most side effects are mild and only last a few days.</a:t>
            </a:r>
          </a:p>
          <a:p>
            <a:pPr marL="285750" indent="-285750">
              <a:buFont typeface="Arial" panose="020B0604020202020204" pitchFamily="34" charset="0"/>
              <a:buChar char="•"/>
            </a:pPr>
            <a:endParaRPr lang="en-GB" sz="2100" dirty="0"/>
          </a:p>
          <a:p>
            <a:pPr marL="0" indent="0"/>
            <a:r>
              <a:rPr lang="en-GB" sz="2100" dirty="0"/>
              <a:t>Very common side effects following RSV vaccination include: </a:t>
            </a:r>
          </a:p>
          <a:p>
            <a:pPr marL="285750" indent="-285750">
              <a:buFont typeface="Wingdings" panose="05000000000000000000" pitchFamily="2" charset="2"/>
              <a:buChar char="Ø"/>
            </a:pPr>
            <a:r>
              <a:rPr lang="en-GB" sz="2100" dirty="0"/>
              <a:t>injection site pain (41%)</a:t>
            </a:r>
          </a:p>
          <a:p>
            <a:pPr marL="285750" indent="-285750">
              <a:buFont typeface="Wingdings" panose="05000000000000000000" pitchFamily="2" charset="2"/>
              <a:buChar char="Ø"/>
            </a:pPr>
            <a:r>
              <a:rPr lang="en-GB" sz="2100" dirty="0"/>
              <a:t>headache (31%)</a:t>
            </a:r>
          </a:p>
          <a:p>
            <a:pPr marL="285750" indent="-285750">
              <a:buFont typeface="Wingdings" panose="05000000000000000000" pitchFamily="2" charset="2"/>
              <a:buChar char="Ø"/>
            </a:pPr>
            <a:r>
              <a:rPr lang="en-GB" sz="2100" dirty="0"/>
              <a:t>myalgia (muscle pains and aches) (27%).</a:t>
            </a:r>
          </a:p>
          <a:p>
            <a:pPr marL="285750" indent="-285750">
              <a:buFont typeface="Arial" panose="020B0604020202020204" pitchFamily="34" charset="0"/>
              <a:buChar char="•"/>
            </a:pPr>
            <a:endParaRPr lang="en-GB" sz="2100" dirty="0"/>
          </a:p>
          <a:p>
            <a:pPr marL="0" indent="0">
              <a:lnSpc>
                <a:spcPct val="110000"/>
              </a:lnSpc>
              <a:spcBef>
                <a:spcPts val="600"/>
              </a:spcBef>
              <a:spcAft>
                <a:spcPts val="1500"/>
              </a:spcAft>
              <a:buClr>
                <a:srgbClr val="007C91"/>
              </a:buClr>
              <a:buNone/>
            </a:pPr>
            <a:r>
              <a:rPr lang="en-US" sz="2100" dirty="0">
                <a:cs typeface="Arial"/>
              </a:rPr>
              <a:t>For pregnant women, the majority of local and systemic reactions are mild in severity and resolve within a few days of onset.</a:t>
            </a:r>
            <a:endParaRPr lang="en-GB" sz="21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4014636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260648"/>
            <a:ext cx="8077200" cy="1143000"/>
          </a:xfrm>
        </p:spPr>
        <p:txBody>
          <a:bodyPr/>
          <a:lstStyle/>
          <a:p>
            <a:pPr algn="ctr"/>
            <a:r>
              <a:rPr lang="en-GB" dirty="0">
                <a:solidFill>
                  <a:schemeClr val="accent1">
                    <a:lumMod val="75000"/>
                  </a:schemeClr>
                </a:solidFill>
              </a:rPr>
              <a:t>Reporting adverse reactions</a:t>
            </a:r>
          </a:p>
        </p:txBody>
      </p:sp>
      <p:sp>
        <p:nvSpPr>
          <p:cNvPr id="3" name="Content Placeholder 2"/>
          <p:cNvSpPr>
            <a:spLocks noGrp="1"/>
          </p:cNvSpPr>
          <p:nvPr>
            <p:ph idx="1"/>
          </p:nvPr>
        </p:nvSpPr>
        <p:spPr>
          <a:xfrm>
            <a:off x="685800" y="1403648"/>
            <a:ext cx="5542384" cy="4158952"/>
          </a:xfrm>
        </p:spPr>
        <p:txBody>
          <a:bodyPr/>
          <a:lstStyle/>
          <a:p>
            <a:pPr marL="0" indent="0">
              <a:lnSpc>
                <a:spcPct val="110000"/>
              </a:lnSpc>
              <a:spcBef>
                <a:spcPts val="600"/>
              </a:spcBef>
              <a:spcAft>
                <a:spcPts val="1500"/>
              </a:spcAft>
              <a:buNone/>
              <a:defRPr/>
            </a:pPr>
            <a:r>
              <a:rPr lang="en-GB" sz="1800" dirty="0" err="1">
                <a:cs typeface="Arial"/>
              </a:rPr>
              <a:t>Abrysvo</a:t>
            </a:r>
            <a:r>
              <a:rPr lang="en-GB" sz="1800" baseline="30000" dirty="0">
                <a:cs typeface="Arial"/>
              </a:rPr>
              <a:t>® </a:t>
            </a:r>
            <a:r>
              <a:rPr lang="en-GB" sz="1800" dirty="0">
                <a:cs typeface="Arial"/>
              </a:rPr>
              <a:t>is a newly licensed vaccine in the UK and is subject to additional monitoring under the </a:t>
            </a:r>
            <a:r>
              <a:rPr lang="en-GB" sz="1800" b="1" dirty="0">
                <a:ea typeface="Verdana"/>
                <a:cs typeface="Arial"/>
              </a:rPr>
              <a:t>black triangle</a:t>
            </a:r>
            <a:r>
              <a:rPr lang="en-GB" sz="1800" dirty="0">
                <a:ea typeface="Verdana"/>
                <a:cs typeface="Arial"/>
              </a:rPr>
              <a:t> </a:t>
            </a:r>
            <a:r>
              <a:rPr lang="en-GB" sz="1800" dirty="0">
                <a:cs typeface="Arial"/>
              </a:rPr>
              <a:t>labelling scheme by the </a:t>
            </a:r>
            <a:r>
              <a:rPr lang="en-GB" sz="1800" u="sng" dirty="0">
                <a:ea typeface="Verdana"/>
                <a:cs typeface="Arial"/>
                <a:hlinkClick r:id="rId3"/>
              </a:rPr>
              <a:t>Medicines and Healthcare Regulatory Agency (MHRA)</a:t>
            </a:r>
            <a:r>
              <a:rPr lang="en-GB" sz="1800" dirty="0">
                <a:ea typeface="Verdana"/>
                <a:cs typeface="Arial"/>
              </a:rPr>
              <a:t>. </a:t>
            </a:r>
            <a:r>
              <a:rPr lang="en-GB" sz="1800" dirty="0">
                <a:cs typeface="Arial"/>
              </a:rPr>
              <a:t>All suspected adverse reactions should be reported to the MHRA using the </a:t>
            </a:r>
            <a:r>
              <a:rPr lang="en-GB" sz="1800" u="sng" dirty="0">
                <a:ea typeface="Verdana"/>
                <a:cs typeface="Arial"/>
                <a:hlinkClick r:id="rId4"/>
              </a:rPr>
              <a:t>Yellow Card scheme</a:t>
            </a:r>
            <a:r>
              <a:rPr lang="en-GB" sz="1800" dirty="0">
                <a:ea typeface="Verdana"/>
                <a:cs typeface="Arial"/>
              </a:rPr>
              <a:t>. </a:t>
            </a:r>
            <a:endParaRPr lang="en-GB" sz="1800" dirty="0"/>
          </a:p>
          <a:p>
            <a:pPr marL="36000" indent="0"/>
            <a:r>
              <a:rPr lang="en-GB" altLang="en-US" sz="1800" dirty="0">
                <a:ea typeface="Source Sans Pro"/>
              </a:rPr>
              <a:t>Anyone (pregnant women and health care workers) can make a Yellow Card report, even if they are uncertain as to whether a vaccine caused the condition.</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4581128"/>
            <a:ext cx="2458463" cy="135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6"/>
          <a:stretch>
            <a:fillRect/>
          </a:stretch>
        </p:blipFill>
        <p:spPr>
          <a:xfrm>
            <a:off x="6634287" y="1378754"/>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732240" y="3861048"/>
            <a:ext cx="1918271" cy="1754326"/>
          </a:xfrm>
          <a:prstGeom prst="rect">
            <a:avLst/>
          </a:prstGeom>
        </p:spPr>
        <p:txBody>
          <a:bodyPr wrap="square">
            <a:spAutoFit/>
          </a:bodyPr>
          <a:lstStyle/>
          <a:p>
            <a:r>
              <a:rPr lang="en-GB" dirty="0">
                <a:solidFill>
                  <a:schemeClr val="bg2"/>
                </a:solidFill>
              </a:rPr>
              <a:t>The QR code can be used for quick and easy access to the Yellow Card reporting site</a:t>
            </a:r>
          </a:p>
        </p:txBody>
      </p:sp>
    </p:spTree>
    <p:extLst>
      <p:ext uri="{BB962C8B-B14F-4D97-AF65-F5344CB8AC3E}">
        <p14:creationId xmlns:p14="http://schemas.microsoft.com/office/powerpoint/2010/main" val="2272790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648072"/>
          </a:xfrm>
        </p:spPr>
        <p:txBody>
          <a:bodyPr/>
          <a:lstStyle/>
          <a:p>
            <a:pPr algn="ctr"/>
            <a:r>
              <a:rPr lang="en-GB" sz="2800" dirty="0">
                <a:solidFill>
                  <a:schemeClr val="accent1">
                    <a:lumMod val="75000"/>
                  </a:schemeClr>
                </a:solidFill>
              </a:rPr>
              <a:t>Further resources</a:t>
            </a:r>
          </a:p>
        </p:txBody>
      </p:sp>
      <p:sp>
        <p:nvSpPr>
          <p:cNvPr id="3" name="Content Placeholder 2"/>
          <p:cNvSpPr>
            <a:spLocks noGrp="1"/>
          </p:cNvSpPr>
          <p:nvPr>
            <p:ph idx="1"/>
          </p:nvPr>
        </p:nvSpPr>
        <p:spPr>
          <a:xfrm>
            <a:off x="685800" y="836712"/>
            <a:ext cx="8077200" cy="5328592"/>
          </a:xfrm>
        </p:spPr>
        <p:txBody>
          <a:bodyPr/>
          <a:lstStyle/>
          <a:p>
            <a:pPr marL="36000" lvl="1" indent="0">
              <a:buClr>
                <a:srgbClr val="00A8CA"/>
              </a:buClr>
              <a:buSzPct val="65000"/>
              <a:buNone/>
            </a:pPr>
            <a:r>
              <a:rPr lang="en-GB" sz="1600" dirty="0"/>
              <a:t>National RSV programme guidance </a:t>
            </a:r>
            <a:r>
              <a:rPr lang="en-GB" sz="1600" dirty="0">
                <a:hlinkClick r:id="rId3"/>
              </a:rPr>
              <a:t>Green Book on Immunisation chapter 27a Respiratory </a:t>
            </a:r>
            <a:r>
              <a:rPr lang="en-GB" sz="1600" dirty="0" err="1">
                <a:hlinkClick r:id="rId3"/>
              </a:rPr>
              <a:t>syncyntial</a:t>
            </a:r>
            <a:r>
              <a:rPr lang="en-GB" sz="1600" dirty="0">
                <a:hlinkClick r:id="rId3"/>
              </a:rPr>
              <a:t> virus (RSV) (publishing.service.gov.uk)</a:t>
            </a:r>
            <a:r>
              <a:rPr lang="en-GB" sz="1600" dirty="0"/>
              <a:t> </a:t>
            </a:r>
          </a:p>
          <a:p>
            <a:pPr marL="36000" lvl="1" indent="0">
              <a:buClr>
                <a:srgbClr val="00A8CA"/>
              </a:buClr>
              <a:buSzPct val="65000"/>
              <a:buNone/>
            </a:pPr>
            <a:endParaRPr lang="en-GB" sz="1600" dirty="0"/>
          </a:p>
          <a:p>
            <a:pPr marL="36000" lvl="1" indent="0">
              <a:buClr>
                <a:srgbClr val="00A8CA"/>
              </a:buClr>
              <a:buSzPct val="65000"/>
              <a:buNone/>
            </a:pPr>
            <a:r>
              <a:rPr lang="en-GB" sz="1600" dirty="0"/>
              <a:t>PHA Healthcare factsheet </a:t>
            </a:r>
            <a:r>
              <a:rPr lang="en-GB" sz="1600" dirty="0">
                <a:hlinkClick r:id="rId4"/>
              </a:rPr>
              <a:t>Health professional resources | HSC Public Health Agency (hscni.net)</a:t>
            </a:r>
            <a:endParaRPr lang="en-GB" sz="1600" dirty="0"/>
          </a:p>
          <a:p>
            <a:pPr marL="36000" lvl="1" indent="0">
              <a:buClr>
                <a:srgbClr val="00A8CA"/>
              </a:buClr>
              <a:buSzPct val="65000"/>
              <a:buNone/>
            </a:pPr>
            <a:endParaRPr lang="en-GB" sz="1600" dirty="0"/>
          </a:p>
          <a:p>
            <a:pPr marL="36000" lvl="1" indent="0">
              <a:buClr>
                <a:srgbClr val="00A8CA"/>
              </a:buClr>
              <a:buSzPct val="65000"/>
              <a:buNone/>
            </a:pPr>
            <a:r>
              <a:rPr lang="en-GB" sz="1600" dirty="0"/>
              <a:t>E-learning </a:t>
            </a:r>
            <a:r>
              <a:rPr lang="en-GB" sz="1600" dirty="0">
                <a:hlinkClick r:id="rId5"/>
              </a:rPr>
              <a:t>Immunisation - </a:t>
            </a:r>
            <a:r>
              <a:rPr lang="en-GB" sz="1600" dirty="0" err="1">
                <a:hlinkClick r:id="rId5"/>
              </a:rPr>
              <a:t>elearning</a:t>
            </a:r>
            <a:r>
              <a:rPr lang="en-GB" sz="1600" dirty="0">
                <a:hlinkClick r:id="rId5"/>
              </a:rPr>
              <a:t> for healthcare (e-lfh.org.uk)</a:t>
            </a:r>
            <a:endParaRPr lang="en-GB" sz="1600" dirty="0"/>
          </a:p>
          <a:p>
            <a:pPr marL="36000" lvl="1" indent="0">
              <a:buClr>
                <a:srgbClr val="00A8CA"/>
              </a:buClr>
              <a:buSzPct val="65000"/>
              <a:buNone/>
            </a:pPr>
            <a:endParaRPr lang="en-GB" sz="1600" dirty="0"/>
          </a:p>
          <a:p>
            <a:pPr marL="36000" indent="0"/>
            <a:r>
              <a:rPr lang="en-GB" sz="1600" dirty="0" err="1">
                <a:cs typeface="Arial"/>
              </a:rPr>
              <a:t>Abrysvo</a:t>
            </a:r>
            <a:r>
              <a:rPr lang="en-GB" sz="1600" baseline="30000" dirty="0">
                <a:cs typeface="Arial"/>
              </a:rPr>
              <a:t>®  </a:t>
            </a:r>
            <a:r>
              <a:rPr lang="en-GB" sz="1600" dirty="0">
                <a:cs typeface="Arial"/>
              </a:rPr>
              <a:t>(Pfizer) vaccine preparation </a:t>
            </a:r>
            <a:r>
              <a:rPr lang="en-GB" sz="1600" dirty="0">
                <a:cs typeface="Arial"/>
                <a:hlinkClick r:id="rId6"/>
              </a:rPr>
              <a:t>instructional video</a:t>
            </a:r>
            <a:endParaRPr lang="en-GB" sz="1600" dirty="0">
              <a:cs typeface="Arial"/>
            </a:endParaRPr>
          </a:p>
          <a:p>
            <a:pPr marL="36000" indent="0"/>
            <a:endParaRPr lang="en-GB" sz="1600" dirty="0">
              <a:cs typeface="Arial"/>
            </a:endParaRPr>
          </a:p>
          <a:p>
            <a:pPr marL="36000" indent="0"/>
            <a:r>
              <a:rPr lang="en-GB" sz="1600" dirty="0">
                <a:cs typeface="Arial"/>
              </a:rPr>
              <a:t>UKHSA RSV vaccination programme resources </a:t>
            </a:r>
            <a:r>
              <a:rPr lang="en-GB" sz="1600" dirty="0">
                <a:hlinkClick r:id="rId7"/>
              </a:rPr>
              <a:t>Respiratory syncytial virus (RSV) vaccination programme - GOV.UK (www.gov.uk)</a:t>
            </a:r>
            <a:endParaRPr lang="en-GB" sz="1600" dirty="0">
              <a:cs typeface="Arial"/>
            </a:endParaRPr>
          </a:p>
          <a:p>
            <a:pPr marL="36000" indent="0"/>
            <a:endParaRPr lang="en-GB" sz="1600" dirty="0">
              <a:cs typeface="Arial"/>
            </a:endParaRPr>
          </a:p>
          <a:p>
            <a:pPr marL="36000" indent="0"/>
            <a:r>
              <a:rPr lang="en-GB" sz="1600" dirty="0">
                <a:cs typeface="Arial"/>
              </a:rPr>
              <a:t>Medicines and Healthcare products Regulatory Agency (MHRA): </a:t>
            </a:r>
            <a:r>
              <a:rPr lang="en-GB" sz="1600" dirty="0">
                <a:cs typeface="Arial"/>
                <a:hlinkClick r:id="rId8"/>
              </a:rPr>
              <a:t>reporting adverse reactions</a:t>
            </a:r>
            <a:endParaRPr lang="en-GB" sz="1600" dirty="0">
              <a:cs typeface="Arial"/>
            </a:endParaRPr>
          </a:p>
          <a:p>
            <a:pPr marL="36000" indent="0"/>
            <a:endParaRPr lang="en-GB" sz="1600" dirty="0">
              <a:cs typeface="Arial"/>
            </a:endParaRPr>
          </a:p>
          <a:p>
            <a:pPr marL="36000" indent="0"/>
            <a:r>
              <a:rPr lang="en-GB" sz="1600" dirty="0">
                <a:cs typeface="Arial"/>
              </a:rPr>
              <a:t>Royal College of Midwives (RCM) </a:t>
            </a:r>
            <a:r>
              <a:rPr lang="en-GB" sz="1600" dirty="0">
                <a:hlinkClick r:id="rId9"/>
              </a:rPr>
              <a:t>Midwives and Public Health (rcm.org.uk)</a:t>
            </a:r>
            <a:endParaRPr lang="en-GB" sz="1600" dirty="0">
              <a:cs typeface="Arial"/>
            </a:endParaRPr>
          </a:p>
          <a:p>
            <a:endParaRPr lang="en-GB" sz="2000" dirty="0"/>
          </a:p>
          <a:p>
            <a:endParaRPr lang="en-GB" sz="1400" dirty="0"/>
          </a:p>
          <a:p>
            <a:pPr marL="342900" lvl="1" indent="-342900">
              <a:buClr>
                <a:srgbClr val="00A8CA"/>
              </a:buClr>
              <a:buSzPct val="65000"/>
              <a:buNone/>
            </a:pPr>
            <a:endParaRPr lang="en-GB" sz="1400" dirty="0"/>
          </a:p>
          <a:p>
            <a:pPr marL="342900" lvl="1" indent="-342900">
              <a:buClr>
                <a:srgbClr val="00A8CA"/>
              </a:buClr>
              <a:buSzPct val="65000"/>
              <a:buNone/>
            </a:pPr>
            <a:endParaRPr lang="en-GB" sz="1800" dirty="0"/>
          </a:p>
          <a:p>
            <a:pPr marL="342900" lvl="1" indent="-342900">
              <a:buClr>
                <a:srgbClr val="00A8CA"/>
              </a:buClr>
              <a:buSzPct val="65000"/>
              <a:buNone/>
            </a:pPr>
            <a:endParaRPr lang="en-GB" dirty="0"/>
          </a:p>
        </p:txBody>
      </p:sp>
    </p:spTree>
    <p:extLst>
      <p:ext uri="{BB962C8B-B14F-4D97-AF65-F5344CB8AC3E}">
        <p14:creationId xmlns:p14="http://schemas.microsoft.com/office/powerpoint/2010/main" val="298608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8114-39F0-4322-A073-BA1B2D5A7E7E}"/>
              </a:ext>
            </a:extLst>
          </p:cNvPr>
          <p:cNvSpPr>
            <a:spLocks noGrp="1"/>
          </p:cNvSpPr>
          <p:nvPr>
            <p:ph type="title"/>
          </p:nvPr>
        </p:nvSpPr>
        <p:spPr>
          <a:xfrm>
            <a:off x="685800" y="0"/>
            <a:ext cx="8077200" cy="1124744"/>
          </a:xfrm>
        </p:spPr>
        <p:txBody>
          <a:bodyPr/>
          <a:lstStyle/>
          <a:p>
            <a:pPr algn="ctr"/>
            <a:r>
              <a:rPr lang="en-GB" dirty="0">
                <a:solidFill>
                  <a:schemeClr val="accent1">
                    <a:lumMod val="75000"/>
                  </a:schemeClr>
                </a:solidFill>
              </a:rPr>
              <a:t>Key messages (continued)</a:t>
            </a:r>
          </a:p>
        </p:txBody>
      </p:sp>
      <p:sp>
        <p:nvSpPr>
          <p:cNvPr id="3" name="Content Placeholder 2">
            <a:extLst>
              <a:ext uri="{FF2B5EF4-FFF2-40B4-BE49-F238E27FC236}">
                <a16:creationId xmlns:a16="http://schemas.microsoft.com/office/drawing/2014/main" id="{F617EE42-04CE-46D6-A8CB-C3424CF4ED38}"/>
              </a:ext>
            </a:extLst>
          </p:cNvPr>
          <p:cNvSpPr>
            <a:spLocks noGrp="1"/>
          </p:cNvSpPr>
          <p:nvPr>
            <p:ph idx="1"/>
          </p:nvPr>
        </p:nvSpPr>
        <p:spPr>
          <a:xfrm>
            <a:off x="685800" y="980728"/>
            <a:ext cx="8077200" cy="4581872"/>
          </a:xfrm>
        </p:spPr>
        <p:txBody>
          <a:bodyPr/>
          <a:lstStyle/>
          <a:p>
            <a:pPr marL="378900">
              <a:spcBef>
                <a:spcPts val="0"/>
              </a:spcBef>
              <a:buFont typeface="Wingdings" panose="05000000000000000000" pitchFamily="2" charset="2"/>
              <a:buChar char="Ø"/>
            </a:pPr>
            <a:r>
              <a:rPr lang="en-GB" sz="2350" dirty="0">
                <a:cs typeface="Arial"/>
              </a:rPr>
              <a:t>RSV vaccines have been developed, and they have now been rigorously tested for safety and efficacy </a:t>
            </a:r>
          </a:p>
          <a:p>
            <a:pPr marL="378900">
              <a:spcBef>
                <a:spcPts val="0"/>
              </a:spcBef>
              <a:buFont typeface="Wingdings" panose="05000000000000000000" pitchFamily="2" charset="2"/>
              <a:buChar char="Ø"/>
            </a:pPr>
            <a:r>
              <a:rPr lang="en-GB" sz="2350" dirty="0">
                <a:ea typeface="Times New Roman" panose="02020603050405020304" pitchFamily="18" charset="0"/>
                <a:cs typeface="Times New Roman"/>
              </a:rPr>
              <a:t>the Joint Committee for Immunisation and Vaccination (JCVI) recommend RSV vaccination in pregnant women from 28 weeks gestation for the protection of their infant</a:t>
            </a:r>
          </a:p>
          <a:p>
            <a:pPr marL="378900">
              <a:spcBef>
                <a:spcPts val="0"/>
              </a:spcBef>
              <a:buFont typeface="Wingdings" panose="05000000000000000000" pitchFamily="2" charset="2"/>
              <a:buChar char="Ø"/>
            </a:pPr>
            <a:r>
              <a:rPr lang="en-GB" sz="2350" dirty="0">
                <a:ea typeface="Times New Roman" panose="02020603050405020304" pitchFamily="18" charset="0"/>
                <a:cs typeface="Times New Roman"/>
              </a:rPr>
              <a:t>RSV vaccination should be offered throughout the year, and in each new pregnancy, to offer the best protection to the baby</a:t>
            </a:r>
          </a:p>
          <a:p>
            <a:pPr marL="378900">
              <a:spcBef>
                <a:spcPts val="0"/>
              </a:spcBef>
              <a:buFont typeface="Wingdings" panose="05000000000000000000" pitchFamily="2" charset="2"/>
              <a:buChar char="Ø"/>
            </a:pPr>
            <a:r>
              <a:rPr lang="en-GB" sz="2350" dirty="0">
                <a:ea typeface="Times New Roman" panose="02020603050405020304" pitchFamily="18" charset="0"/>
                <a:cs typeface="Times New Roman"/>
              </a:rPr>
              <a:t>the universal RSV vaccination programmes are </a:t>
            </a:r>
            <a:r>
              <a:rPr lang="en-GB" sz="2350" dirty="0"/>
              <a:t>projected to have substantial health benefits; </a:t>
            </a:r>
            <a:r>
              <a:rPr lang="en-GB" sz="2350" dirty="0">
                <a:ea typeface="Times New Roman" panose="02020603050405020304" pitchFamily="18" charset="0"/>
                <a:cs typeface="Times New Roman"/>
              </a:rPr>
              <a:t>saving lives and significantly reducing burden on the National Health Service (NHS) during the challenging winter months</a:t>
            </a:r>
          </a:p>
          <a:p>
            <a:endParaRPr lang="en-GB" dirty="0"/>
          </a:p>
        </p:txBody>
      </p:sp>
    </p:spTree>
    <p:extLst>
      <p:ext uri="{BB962C8B-B14F-4D97-AF65-F5344CB8AC3E}">
        <p14:creationId xmlns:p14="http://schemas.microsoft.com/office/powerpoint/2010/main" val="4165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6984776" cy="792088"/>
          </a:xfrm>
        </p:spPr>
        <p:txBody>
          <a:bodyPr/>
          <a:lstStyle/>
          <a:p>
            <a:pPr algn="ctr"/>
            <a:r>
              <a:rPr lang="en-GB" sz="3500" dirty="0">
                <a:solidFill>
                  <a:schemeClr val="accent1">
                    <a:lumMod val="75000"/>
                  </a:schemeClr>
                </a:solidFill>
                <a:cs typeface="Arial"/>
              </a:rPr>
              <a:t>Respiratory syncytial virus (RSV)</a:t>
            </a:r>
            <a:endParaRPr lang="en-GB" sz="3500" dirty="0">
              <a:solidFill>
                <a:schemeClr val="accent1">
                  <a:lumMod val="75000"/>
                </a:schemeClr>
              </a:solidFill>
            </a:endParaRPr>
          </a:p>
        </p:txBody>
      </p:sp>
      <p:sp>
        <p:nvSpPr>
          <p:cNvPr id="3" name="Content Placeholder 2"/>
          <p:cNvSpPr>
            <a:spLocks noGrp="1"/>
          </p:cNvSpPr>
          <p:nvPr>
            <p:ph idx="1"/>
          </p:nvPr>
        </p:nvSpPr>
        <p:spPr>
          <a:xfrm>
            <a:off x="467544" y="980728"/>
            <a:ext cx="5976664" cy="4752528"/>
          </a:xfrm>
        </p:spPr>
        <p:txBody>
          <a:bodyPr/>
          <a:lstStyle/>
          <a:p>
            <a:pPr marL="285750" indent="-285750">
              <a:buFont typeface="Arial" panose="020B0604020202020204" pitchFamily="34" charset="0"/>
              <a:buChar char="•"/>
            </a:pPr>
            <a:r>
              <a:rPr lang="en-GB" sz="1800" dirty="0"/>
              <a:t>Respiratory syncytial virus (RSV) is a single-stranded RNA virus that is a common cause of respiratory tract infections</a:t>
            </a:r>
          </a:p>
          <a:p>
            <a:pPr marL="285750" indent="-285750">
              <a:buFont typeface="Arial" panose="020B0604020202020204" pitchFamily="34" charset="0"/>
              <a:buChar char="•"/>
            </a:pPr>
            <a:r>
              <a:rPr lang="en-GB" sz="1800" dirty="0"/>
              <a:t>humans are the only known reservoir of RSV</a:t>
            </a:r>
          </a:p>
          <a:p>
            <a:pPr marL="285750" indent="-285750">
              <a:buFont typeface="Arial" panose="020B0604020202020204" pitchFamily="34" charset="0"/>
              <a:buChar char="•"/>
            </a:pPr>
            <a:r>
              <a:rPr lang="en-GB" sz="1800" dirty="0"/>
              <a:t>RSV is highly infectious and is transmitted via respiratory droplets (coughing and sneezing), through close contact with an infected person, or contact with contaminated surfaces</a:t>
            </a:r>
          </a:p>
          <a:p>
            <a:pPr marL="285750" indent="-285750">
              <a:buFont typeface="Arial" panose="020B0604020202020204" pitchFamily="34" charset="0"/>
              <a:buChar char="•"/>
            </a:pPr>
            <a:r>
              <a:rPr lang="en-GB" sz="1800" dirty="0">
                <a:cs typeface="Arial"/>
              </a:rPr>
              <a:t>the incubation period varies from 2 to 8 days (average 3 to 5 days)</a:t>
            </a:r>
          </a:p>
          <a:p>
            <a:pPr marL="285750" indent="-285750">
              <a:buFont typeface="Arial" panose="020B0604020202020204" pitchFamily="34" charset="0"/>
              <a:buChar char="•"/>
            </a:pPr>
            <a:r>
              <a:rPr lang="en-GB" sz="1800" dirty="0"/>
              <a:t>the virus usually causes mild, cold-like symptoms, however it can cause very serious infection in the young (infants) and the elderly, who are at increased risk of acute lower respiratory tract infection</a:t>
            </a:r>
          </a:p>
          <a:p>
            <a:pPr marL="285750" indent="-285750">
              <a:buFont typeface="Arial" panose="020B0604020202020204" pitchFamily="34" charset="0"/>
              <a:buChar char="•"/>
            </a:pPr>
            <a:r>
              <a:rPr lang="en-GB" sz="1800" dirty="0">
                <a:cs typeface="Arial"/>
              </a:rPr>
              <a:t>RSV is best known for causing bronchiolitis in infants</a:t>
            </a:r>
          </a:p>
          <a:p>
            <a:pPr marL="285750" indent="-285750">
              <a:buFont typeface="Arial" panose="020B0604020202020204" pitchFamily="34" charset="0"/>
              <a:buChar char="•"/>
            </a:pPr>
            <a:endParaRPr lang="en-GB" sz="1800" dirty="0"/>
          </a:p>
        </p:txBody>
      </p:sp>
      <p:pic>
        <p:nvPicPr>
          <p:cNvPr id="4" name="Content Placeholder 6" descr="A close-up of a microscope&#10;&#10;Description automatically generated">
            <a:extLst>
              <a:ext uri="{FF2B5EF4-FFF2-40B4-BE49-F238E27FC236}">
                <a16:creationId xmlns:a16="http://schemas.microsoft.com/office/drawing/2014/main" id="{EC6D16FC-9C44-488F-8487-5A68AC770D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3594" t="4878" r="5383" b="9920"/>
          <a:stretch>
            <a:fillRect/>
          </a:stretch>
        </p:blipFill>
        <p:spPr>
          <a:xfrm>
            <a:off x="6530909" y="1916832"/>
            <a:ext cx="2174875" cy="1930400"/>
          </a:xfrm>
          <a:prstGeom prst="rect">
            <a:avLst/>
          </a:prstGeom>
        </p:spPr>
      </p:pic>
      <p:sp>
        <p:nvSpPr>
          <p:cNvPr id="5" name="TextBox 4">
            <a:extLst>
              <a:ext uri="{FF2B5EF4-FFF2-40B4-BE49-F238E27FC236}">
                <a16:creationId xmlns:a16="http://schemas.microsoft.com/office/drawing/2014/main" id="{FC6932F3-60EC-4D41-BEDE-7B1846429634}"/>
              </a:ext>
            </a:extLst>
          </p:cNvPr>
          <p:cNvSpPr txBox="1"/>
          <p:nvPr/>
        </p:nvSpPr>
        <p:spPr>
          <a:xfrm>
            <a:off x="6530908" y="4005064"/>
            <a:ext cx="2174875" cy="1384995"/>
          </a:xfrm>
          <a:prstGeom prst="rect">
            <a:avLst/>
          </a:prstGeom>
          <a:noFill/>
        </p:spPr>
        <p:txBody>
          <a:bodyPr wrap="square" rtlCol="0">
            <a:spAutoFit/>
          </a:bodyPr>
          <a:lstStyle/>
          <a:p>
            <a:r>
              <a:rPr lang="en-US" sz="1400" dirty="0">
                <a:solidFill>
                  <a:schemeClr val="bg2"/>
                </a:solidFill>
                <a:cs typeface="Arial"/>
              </a:rPr>
              <a:t>RSV virion highly magnified by</a:t>
            </a:r>
            <a:r>
              <a:rPr lang="en-US" sz="1400" dirty="0">
                <a:solidFill>
                  <a:schemeClr val="bg2"/>
                </a:solidFill>
                <a:ea typeface="+mn-lt"/>
                <a:cs typeface="+mn-lt"/>
              </a:rPr>
              <a:t> </a:t>
            </a:r>
          </a:p>
          <a:p>
            <a:r>
              <a:rPr lang="en-US" sz="1400" dirty="0">
                <a:solidFill>
                  <a:schemeClr val="bg2"/>
                </a:solidFill>
                <a:cs typeface="Arial"/>
              </a:rPr>
              <a:t>transmission electron microscopic</a:t>
            </a:r>
          </a:p>
          <a:p>
            <a:r>
              <a:rPr lang="en-US" sz="1400" dirty="0">
                <a:cs typeface="Arial"/>
                <a:hlinkClick r:id="rId4"/>
              </a:rPr>
              <a:t>Image courtesy of the CDC</a:t>
            </a:r>
            <a:endParaRPr lang="en-US" sz="1400" dirty="0">
              <a:cs typeface="Arial"/>
            </a:endParaRPr>
          </a:p>
        </p:txBody>
      </p:sp>
    </p:spTree>
    <p:extLst>
      <p:ext uri="{BB962C8B-B14F-4D97-AF65-F5344CB8AC3E}">
        <p14:creationId xmlns:p14="http://schemas.microsoft.com/office/powerpoint/2010/main" val="252066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5385-6B5F-4766-96C6-114DFAF8DBD8}"/>
              </a:ext>
            </a:extLst>
          </p:cNvPr>
          <p:cNvSpPr>
            <a:spLocks noGrp="1"/>
          </p:cNvSpPr>
          <p:nvPr>
            <p:ph type="title"/>
          </p:nvPr>
        </p:nvSpPr>
        <p:spPr>
          <a:xfrm>
            <a:off x="621060" y="188640"/>
            <a:ext cx="8206680" cy="936104"/>
          </a:xfrm>
        </p:spPr>
        <p:txBody>
          <a:bodyPr/>
          <a:lstStyle/>
          <a:p>
            <a:pPr algn="ctr"/>
            <a:r>
              <a:rPr lang="en-GB" sz="4400" dirty="0">
                <a:solidFill>
                  <a:schemeClr val="accent1">
                    <a:lumMod val="75000"/>
                  </a:schemeClr>
                </a:solidFill>
              </a:rPr>
              <a:t>Symptoms of RSV</a:t>
            </a:r>
          </a:p>
        </p:txBody>
      </p:sp>
      <p:sp>
        <p:nvSpPr>
          <p:cNvPr id="3" name="Content Placeholder 2">
            <a:extLst>
              <a:ext uri="{FF2B5EF4-FFF2-40B4-BE49-F238E27FC236}">
                <a16:creationId xmlns:a16="http://schemas.microsoft.com/office/drawing/2014/main" id="{38FE88E8-9DFB-420D-A851-9B15D46BEC89}"/>
              </a:ext>
            </a:extLst>
          </p:cNvPr>
          <p:cNvSpPr>
            <a:spLocks noGrp="1"/>
          </p:cNvSpPr>
          <p:nvPr>
            <p:ph idx="1"/>
          </p:nvPr>
        </p:nvSpPr>
        <p:spPr>
          <a:xfrm>
            <a:off x="685800" y="1241606"/>
            <a:ext cx="8077200" cy="4320994"/>
          </a:xfrm>
        </p:spPr>
        <p:txBody>
          <a:bodyPr/>
          <a:lstStyle/>
          <a:p>
            <a:pPr marL="36000" indent="0"/>
            <a:r>
              <a:rPr lang="en-GB" sz="2200" kern="1200" dirty="0">
                <a:solidFill>
                  <a:prstClr val="black"/>
                </a:solidFill>
                <a:cs typeface="Arial"/>
              </a:rPr>
              <a:t>For most people, RSV infection causes a mild respiratory illness.</a:t>
            </a:r>
          </a:p>
          <a:p>
            <a:pPr marL="493200" indent="-457200">
              <a:buFont typeface="Wingdings" panose="05000000000000000000" pitchFamily="2" charset="2"/>
              <a:buChar char="Ø"/>
            </a:pPr>
            <a:endParaRPr lang="en-GB" sz="2200" dirty="0"/>
          </a:p>
          <a:p>
            <a:pPr marL="36000" indent="0"/>
            <a:r>
              <a:rPr lang="en-GB" sz="2200" dirty="0"/>
              <a:t>Acute respiratory symptoms can include; </a:t>
            </a:r>
          </a:p>
          <a:p>
            <a:pPr marL="378900">
              <a:buFont typeface="Wingdings" panose="05000000000000000000" pitchFamily="2" charset="2"/>
              <a:buChar char="Ø"/>
            </a:pPr>
            <a:r>
              <a:rPr lang="en-GB" sz="2200" dirty="0"/>
              <a:t>rhinitis (runny nose)</a:t>
            </a:r>
          </a:p>
          <a:p>
            <a:pPr marL="378900">
              <a:buFont typeface="Wingdings" panose="05000000000000000000" pitchFamily="2" charset="2"/>
              <a:buChar char="Ø"/>
            </a:pPr>
            <a:r>
              <a:rPr lang="en-GB" sz="2200" dirty="0"/>
              <a:t>cough</a:t>
            </a:r>
          </a:p>
          <a:p>
            <a:pPr marL="378900">
              <a:buFont typeface="Wingdings" panose="05000000000000000000" pitchFamily="2" charset="2"/>
              <a:buChar char="Ø"/>
            </a:pPr>
            <a:r>
              <a:rPr lang="en-GB" sz="2200" dirty="0"/>
              <a:t>shortness of breath</a:t>
            </a:r>
          </a:p>
          <a:p>
            <a:pPr marL="378900">
              <a:buFont typeface="Wingdings" panose="05000000000000000000" pitchFamily="2" charset="2"/>
              <a:buChar char="Ø"/>
            </a:pPr>
            <a:r>
              <a:rPr lang="en-GB" sz="2200" dirty="0"/>
              <a:t>wheeze</a:t>
            </a:r>
          </a:p>
          <a:p>
            <a:pPr marL="378900">
              <a:buFont typeface="Wingdings" panose="05000000000000000000" pitchFamily="2" charset="2"/>
              <a:buChar char="Ø"/>
            </a:pPr>
            <a:r>
              <a:rPr lang="en-GB" sz="2200" dirty="0"/>
              <a:t>lethargy</a:t>
            </a:r>
          </a:p>
          <a:p>
            <a:pPr marL="378900">
              <a:buFont typeface="Wingdings" panose="05000000000000000000" pitchFamily="2" charset="2"/>
              <a:buChar char="Ø"/>
            </a:pPr>
            <a:r>
              <a:rPr lang="en-GB" sz="2200" dirty="0"/>
              <a:t>decreased appetite </a:t>
            </a:r>
          </a:p>
          <a:p>
            <a:pPr marL="378900">
              <a:buFont typeface="Wingdings" panose="05000000000000000000" pitchFamily="2" charset="2"/>
              <a:buChar char="Ø"/>
            </a:pPr>
            <a:r>
              <a:rPr lang="en-GB" sz="2200" dirty="0"/>
              <a:t>fever.</a:t>
            </a:r>
          </a:p>
          <a:p>
            <a:endParaRPr lang="en-GB" dirty="0"/>
          </a:p>
        </p:txBody>
      </p:sp>
      <p:pic>
        <p:nvPicPr>
          <p:cNvPr id="1028" name="Picture 4" descr="Trẻ bị cảm lạnh, cúm: Cha mẹ cần phải làm gì?">
            <a:extLst>
              <a:ext uri="{FF2B5EF4-FFF2-40B4-BE49-F238E27FC236}">
                <a16:creationId xmlns:a16="http://schemas.microsoft.com/office/drawing/2014/main" id="{951CC258-E4A1-426E-9EAB-A10B8F994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597" y="3159182"/>
            <a:ext cx="3605128" cy="240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1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8D66-B7AC-4621-9D35-E1A9FFF28EEB}"/>
              </a:ext>
            </a:extLst>
          </p:cNvPr>
          <p:cNvSpPr>
            <a:spLocks noGrp="1"/>
          </p:cNvSpPr>
          <p:nvPr>
            <p:ph type="title"/>
          </p:nvPr>
        </p:nvSpPr>
        <p:spPr>
          <a:xfrm>
            <a:off x="685800" y="0"/>
            <a:ext cx="8077200" cy="1052736"/>
          </a:xfrm>
        </p:spPr>
        <p:txBody>
          <a:bodyPr/>
          <a:lstStyle/>
          <a:p>
            <a:pPr algn="ctr"/>
            <a:r>
              <a:rPr lang="en-GB" sz="3600" dirty="0">
                <a:solidFill>
                  <a:schemeClr val="accent1">
                    <a:lumMod val="75000"/>
                  </a:schemeClr>
                </a:solidFill>
              </a:rPr>
              <a:t>Complications of RSV</a:t>
            </a:r>
          </a:p>
        </p:txBody>
      </p:sp>
      <p:sp>
        <p:nvSpPr>
          <p:cNvPr id="3" name="Content Placeholder 2">
            <a:extLst>
              <a:ext uri="{FF2B5EF4-FFF2-40B4-BE49-F238E27FC236}">
                <a16:creationId xmlns:a16="http://schemas.microsoft.com/office/drawing/2014/main" id="{C9A650D9-5F0E-476D-B9FE-4D4E3F9EB941}"/>
              </a:ext>
            </a:extLst>
          </p:cNvPr>
          <p:cNvSpPr>
            <a:spLocks noGrp="1"/>
          </p:cNvSpPr>
          <p:nvPr>
            <p:ph idx="1"/>
          </p:nvPr>
        </p:nvSpPr>
        <p:spPr>
          <a:xfrm>
            <a:off x="685800" y="908720"/>
            <a:ext cx="8077200" cy="4653880"/>
          </a:xfrm>
        </p:spPr>
        <p:txBody>
          <a:bodyPr/>
          <a:lstStyle/>
          <a:p>
            <a:pPr marL="36000" indent="0"/>
            <a:r>
              <a:rPr lang="en-GB" sz="1900" dirty="0">
                <a:solidFill>
                  <a:srgbClr val="0B0C0C"/>
                </a:solidFill>
                <a:latin typeface="Arial" panose="020B0604020202020204" pitchFamily="34" charset="0"/>
                <a:ea typeface="Times New Roman" panose="02020603050405020304" pitchFamily="18" charset="0"/>
              </a:rPr>
              <a:t>In infants, RSV can cause bronchiolitis (inflammation and narrowing of the small airways in the lungs), which can lead to hospitalisation due to significant breathing and feeding difficulties.</a:t>
            </a:r>
          </a:p>
          <a:p>
            <a:pPr marL="36000" indent="0"/>
            <a:endParaRPr lang="en-GB" sz="1900" dirty="0">
              <a:solidFill>
                <a:srgbClr val="0B0C0C"/>
              </a:solidFill>
              <a:latin typeface="Arial" panose="020B0604020202020204" pitchFamily="34" charset="0"/>
              <a:ea typeface="Times New Roman" panose="02020603050405020304" pitchFamily="18" charset="0"/>
            </a:endParaRPr>
          </a:p>
          <a:p>
            <a:r>
              <a:rPr lang="en-GB" sz="1900" dirty="0"/>
              <a:t>Other paediatric complications of RSV infection can include;</a:t>
            </a:r>
          </a:p>
          <a:p>
            <a:pPr>
              <a:buFont typeface="Wingdings" panose="05000000000000000000" pitchFamily="2" charset="2"/>
              <a:buChar char="Ø"/>
            </a:pPr>
            <a:r>
              <a:rPr lang="en-GB" sz="1900" dirty="0"/>
              <a:t>apnoea</a:t>
            </a:r>
          </a:p>
          <a:p>
            <a:pPr>
              <a:buFont typeface="Wingdings" panose="05000000000000000000" pitchFamily="2" charset="2"/>
              <a:buChar char="Ø"/>
            </a:pPr>
            <a:r>
              <a:rPr lang="en-GB" sz="1900" dirty="0"/>
              <a:t>hypoxemia </a:t>
            </a:r>
          </a:p>
          <a:p>
            <a:pPr>
              <a:buFont typeface="Wingdings" panose="05000000000000000000" pitchFamily="2" charset="2"/>
              <a:buChar char="Ø"/>
            </a:pPr>
            <a:r>
              <a:rPr lang="en-GB" sz="1900" dirty="0"/>
              <a:t>cardiovascular abnormalities </a:t>
            </a:r>
          </a:p>
          <a:p>
            <a:pPr marL="0" indent="0"/>
            <a:r>
              <a:rPr lang="en-GB" sz="1900" dirty="0"/>
              <a:t>    (such as tricuspid regurgitation </a:t>
            </a:r>
          </a:p>
          <a:p>
            <a:pPr marL="0" indent="0"/>
            <a:r>
              <a:rPr lang="en-GB" sz="1900" dirty="0"/>
              <a:t>     and arrythmias)</a:t>
            </a:r>
          </a:p>
          <a:p>
            <a:pPr>
              <a:buFont typeface="Wingdings" panose="05000000000000000000" pitchFamily="2" charset="2"/>
              <a:buChar char="Ø"/>
            </a:pPr>
            <a:r>
              <a:rPr lang="en-GB" sz="1900" dirty="0"/>
              <a:t>pneumonia</a:t>
            </a:r>
          </a:p>
          <a:p>
            <a:pPr>
              <a:buFont typeface="Wingdings" panose="05000000000000000000" pitchFamily="2" charset="2"/>
              <a:buChar char="Ø"/>
            </a:pPr>
            <a:r>
              <a:rPr lang="en-GB" sz="1900" dirty="0"/>
              <a:t>secondary bacterial infections.</a:t>
            </a:r>
          </a:p>
          <a:p>
            <a:pPr>
              <a:buFont typeface="Wingdings" panose="05000000000000000000" pitchFamily="2" charset="2"/>
              <a:buChar char="Ø"/>
            </a:pPr>
            <a:endParaRPr lang="en-GB" sz="1900" dirty="0"/>
          </a:p>
          <a:p>
            <a:pPr marL="0" indent="0"/>
            <a:r>
              <a:rPr lang="en-GB" altLang="en-US" sz="1900" b="1" dirty="0"/>
              <a:t>In severe cases RSV infection can be fatal in infants.</a:t>
            </a:r>
          </a:p>
          <a:p>
            <a:pPr>
              <a:buFont typeface="Wingdings" panose="05000000000000000000" pitchFamily="2" charset="2"/>
              <a:buChar char="Ø"/>
            </a:pPr>
            <a:endParaRPr lang="en-GB" sz="2100" dirty="0"/>
          </a:p>
          <a:p>
            <a:pPr marL="0" indent="0">
              <a:lnSpc>
                <a:spcPct val="120000"/>
              </a:lnSpc>
              <a:buNone/>
            </a:pPr>
            <a:endParaRPr lang="en-GB" sz="2100" dirty="0">
              <a:ea typeface="Calibri" panose="020F0502020204030204" pitchFamily="34" charset="0"/>
              <a:cs typeface="Times New Roman" panose="02020603050405020304" pitchFamily="18" charset="0"/>
            </a:endParaRPr>
          </a:p>
          <a:p>
            <a:pPr marL="0" indent="0"/>
            <a:endParaRPr lang="en-GB" sz="2000" dirty="0"/>
          </a:p>
          <a:p>
            <a:pPr marL="36000" indent="0"/>
            <a:endParaRPr lang="en-GB" sz="2000" dirty="0">
              <a:solidFill>
                <a:srgbClr val="0B0C0C"/>
              </a:solidFill>
              <a:latin typeface="Arial" panose="020B0604020202020204" pitchFamily="34" charset="0"/>
              <a:ea typeface="Times New Roman" panose="02020603050405020304" pitchFamily="18" charset="0"/>
            </a:endParaRPr>
          </a:p>
          <a:p>
            <a:endParaRPr lang="en-GB" dirty="0"/>
          </a:p>
        </p:txBody>
      </p:sp>
      <p:pic>
        <p:nvPicPr>
          <p:cNvPr id="4" name="Picture 2" descr="‘There were more wires than him’: the potential for wireless patient ...">
            <a:extLst>
              <a:ext uri="{FF2B5EF4-FFF2-40B4-BE49-F238E27FC236}">
                <a16:creationId xmlns:a16="http://schemas.microsoft.com/office/drawing/2014/main" id="{6C8E7FEE-DD65-45C9-88A8-F5C330B54A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465" y="2996952"/>
            <a:ext cx="3096344" cy="206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2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C872-1579-475B-BE19-EC22DF2475D6}"/>
              </a:ext>
            </a:extLst>
          </p:cNvPr>
          <p:cNvSpPr>
            <a:spLocks noGrp="1"/>
          </p:cNvSpPr>
          <p:nvPr>
            <p:ph type="title"/>
          </p:nvPr>
        </p:nvSpPr>
        <p:spPr>
          <a:xfrm>
            <a:off x="685800" y="-99392"/>
            <a:ext cx="8077200" cy="1152128"/>
          </a:xfrm>
        </p:spPr>
        <p:txBody>
          <a:bodyPr/>
          <a:lstStyle/>
          <a:p>
            <a:pPr algn="ctr"/>
            <a:r>
              <a:rPr lang="en-GB" sz="3200" dirty="0">
                <a:solidFill>
                  <a:schemeClr val="accent1">
                    <a:lumMod val="75000"/>
                  </a:schemeClr>
                </a:solidFill>
              </a:rPr>
              <a:t>Complications of RSV (continued)</a:t>
            </a:r>
          </a:p>
        </p:txBody>
      </p:sp>
      <p:sp>
        <p:nvSpPr>
          <p:cNvPr id="3" name="Content Placeholder 2">
            <a:extLst>
              <a:ext uri="{FF2B5EF4-FFF2-40B4-BE49-F238E27FC236}">
                <a16:creationId xmlns:a16="http://schemas.microsoft.com/office/drawing/2014/main" id="{9ABEF00D-F480-4DC2-9F72-40B78B9B55C4}"/>
              </a:ext>
            </a:extLst>
          </p:cNvPr>
          <p:cNvSpPr>
            <a:spLocks noGrp="1"/>
          </p:cNvSpPr>
          <p:nvPr>
            <p:ph idx="1"/>
          </p:nvPr>
        </p:nvSpPr>
        <p:spPr>
          <a:xfrm>
            <a:off x="685800" y="908720"/>
            <a:ext cx="8077200" cy="4653880"/>
          </a:xfrm>
        </p:spPr>
        <p:txBody>
          <a:bodyPr/>
          <a:lstStyle/>
          <a:p>
            <a:pPr marL="321750" indent="-285750">
              <a:buFont typeface="Arial" panose="020B0604020202020204" pitchFamily="34" charset="0"/>
              <a:buChar char="•"/>
            </a:pPr>
            <a:r>
              <a:rPr lang="en-GB" sz="1800" kern="1200" dirty="0">
                <a:solidFill>
                  <a:prstClr val="black"/>
                </a:solidFill>
                <a:cs typeface="Arial"/>
              </a:rPr>
              <a:t>children most at risk of developing severe RSV infection are very young infants born prematurely who have predisposing conditions</a:t>
            </a:r>
          </a:p>
          <a:p>
            <a:pPr marL="36000" indent="0"/>
            <a:endParaRPr lang="en-GB" sz="1800" kern="1200" dirty="0">
              <a:solidFill>
                <a:prstClr val="black"/>
              </a:solidFill>
              <a:ea typeface="Calibri" panose="020F0502020204030204" pitchFamily="34" charset="0"/>
              <a:cs typeface="Arial"/>
            </a:endParaRPr>
          </a:p>
          <a:p>
            <a:pPr marL="321750" indent="-285750">
              <a:buFont typeface="Arial" panose="020B0604020202020204" pitchFamily="34" charset="0"/>
              <a:buChar char="•"/>
            </a:pPr>
            <a:r>
              <a:rPr lang="en-GB" sz="1800" kern="1200" dirty="0">
                <a:solidFill>
                  <a:prstClr val="black"/>
                </a:solidFill>
                <a:ea typeface="Calibri" panose="020F0502020204030204" pitchFamily="34" charset="0"/>
                <a:cs typeface="Arial"/>
              </a:rPr>
              <a:t>however, </a:t>
            </a:r>
            <a:r>
              <a:rPr lang="en-GB" sz="1800" u="sng" kern="1200" dirty="0">
                <a:solidFill>
                  <a:prstClr val="black"/>
                </a:solidFill>
                <a:ea typeface="Calibri" panose="020F0502020204030204" pitchFamily="34" charset="0"/>
                <a:cs typeface="Arial"/>
              </a:rPr>
              <a:t>m</a:t>
            </a:r>
            <a:r>
              <a:rPr lang="en-GB" sz="1800" u="sng" dirty="0"/>
              <a:t>ost RSV hospital admissions occur in full-term babies without underlying clinical risk factors</a:t>
            </a:r>
            <a:endParaRPr lang="en-GB" sz="1800" u="sng" dirty="0">
              <a:solidFill>
                <a:prstClr val="black"/>
              </a:solidFill>
              <a:ea typeface="Calibri" panose="020F0502020204030204" pitchFamily="34" charset="0"/>
              <a:cs typeface="Times New Roman" panose="02020603050405020304" pitchFamily="18" charset="0"/>
            </a:endParaRPr>
          </a:p>
          <a:p>
            <a:pPr marL="321750" indent="-285750">
              <a:buFont typeface="Arial" panose="020B0604020202020204" pitchFamily="34" charset="0"/>
              <a:buChar char="•"/>
            </a:pPr>
            <a:endParaRPr lang="en-GB" sz="1800" dirty="0">
              <a:solidFill>
                <a:prstClr val="black"/>
              </a:solidFill>
              <a:cs typeface="Arial"/>
            </a:endParaRPr>
          </a:p>
          <a:p>
            <a:pPr marL="321750" indent="-285750">
              <a:buFont typeface="Arial" panose="020B0604020202020204" pitchFamily="34" charset="0"/>
              <a:buChar char="•"/>
            </a:pPr>
            <a:r>
              <a:rPr lang="en-GB" sz="1800" dirty="0">
                <a:solidFill>
                  <a:prstClr val="black"/>
                </a:solidFill>
                <a:cs typeface="Arial"/>
              </a:rPr>
              <a:t>children who have RSV bronchiolitis in early life may be at increased risk of developing asthma later in childhood (it may be that some children are more susceptible to both), and are at increased risk of recurrent wheezing</a:t>
            </a:r>
          </a:p>
          <a:p>
            <a:pPr marL="493200" indent="-457200">
              <a:buFont typeface="Arial" panose="020B0604020202020204" pitchFamily="34" charset="0"/>
              <a:buChar char="•"/>
            </a:pPr>
            <a:endParaRPr lang="en-GB" sz="1800" dirty="0"/>
          </a:p>
          <a:p>
            <a:pPr marL="321750" indent="-285750">
              <a:buFont typeface="Arial" panose="020B0604020202020204" pitchFamily="34" charset="0"/>
              <a:buChar char="•"/>
            </a:pPr>
            <a:r>
              <a:rPr lang="en-GB" sz="1800" dirty="0"/>
              <a:t>RSV in older children is associated with croup and otitis media (middle ear infection)</a:t>
            </a:r>
          </a:p>
          <a:p>
            <a:pPr marL="321750" indent="-285750">
              <a:buFont typeface="Arial" panose="020B0604020202020204" pitchFamily="34" charset="0"/>
              <a:buChar char="•"/>
            </a:pPr>
            <a:endParaRPr lang="en-GB" sz="1800" dirty="0"/>
          </a:p>
          <a:p>
            <a:pPr marL="321750" indent="-285750">
              <a:buFont typeface="Arial" panose="020B0604020202020204" pitchFamily="34" charset="0"/>
              <a:buChar char="•"/>
            </a:pPr>
            <a:r>
              <a:rPr lang="en-GB" sz="1800" dirty="0"/>
              <a:t>RSV lower respiratory tract infection can result in pneumonia in all age groups</a:t>
            </a:r>
          </a:p>
          <a:p>
            <a:endParaRPr lang="en-GB" dirty="0"/>
          </a:p>
        </p:txBody>
      </p:sp>
    </p:spTree>
    <p:extLst>
      <p:ext uri="{BB962C8B-B14F-4D97-AF65-F5344CB8AC3E}">
        <p14:creationId xmlns:p14="http://schemas.microsoft.com/office/powerpoint/2010/main" val="98525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D15F-C112-4AC8-A600-5B084C34AD7E}"/>
              </a:ext>
            </a:extLst>
          </p:cNvPr>
          <p:cNvSpPr>
            <a:spLocks noGrp="1"/>
          </p:cNvSpPr>
          <p:nvPr>
            <p:ph type="title"/>
          </p:nvPr>
        </p:nvSpPr>
        <p:spPr>
          <a:xfrm>
            <a:off x="685800" y="0"/>
            <a:ext cx="8077200" cy="1484784"/>
          </a:xfrm>
        </p:spPr>
        <p:txBody>
          <a:bodyPr/>
          <a:lstStyle/>
          <a:p>
            <a:pPr algn="ctr"/>
            <a:r>
              <a:rPr lang="en-GB" sz="3800" dirty="0">
                <a:solidFill>
                  <a:schemeClr val="accent1">
                    <a:lumMod val="75000"/>
                  </a:schemeClr>
                </a:solidFill>
              </a:rPr>
              <a:t>High risk groups for RSV (children)</a:t>
            </a:r>
          </a:p>
        </p:txBody>
      </p:sp>
      <p:sp>
        <p:nvSpPr>
          <p:cNvPr id="3" name="Content Placeholder 2">
            <a:extLst>
              <a:ext uri="{FF2B5EF4-FFF2-40B4-BE49-F238E27FC236}">
                <a16:creationId xmlns:a16="http://schemas.microsoft.com/office/drawing/2014/main" id="{82C04BB0-47C8-4979-A747-028BF464DB69}"/>
              </a:ext>
            </a:extLst>
          </p:cNvPr>
          <p:cNvSpPr>
            <a:spLocks noGrp="1"/>
          </p:cNvSpPr>
          <p:nvPr>
            <p:ph idx="1"/>
          </p:nvPr>
        </p:nvSpPr>
        <p:spPr>
          <a:xfrm>
            <a:off x="685800" y="1295400"/>
            <a:ext cx="8077200" cy="4267200"/>
          </a:xfrm>
        </p:spPr>
        <p:txBody>
          <a:bodyPr/>
          <a:lstStyle/>
          <a:p>
            <a:pPr marL="378900">
              <a:lnSpc>
                <a:spcPct val="100000"/>
              </a:lnSpc>
              <a:spcBef>
                <a:spcPts val="600"/>
              </a:spcBef>
              <a:buFont typeface="Arial" panose="020B0604020202020204" pitchFamily="34" charset="0"/>
              <a:buChar char="•"/>
            </a:pPr>
            <a:r>
              <a:rPr lang="en-GB" sz="2000" dirty="0">
                <a:cs typeface="Arial"/>
              </a:rPr>
              <a:t>infants (under 1 year of age) are at the greatest risk from RSV </a:t>
            </a:r>
          </a:p>
          <a:p>
            <a:pPr marL="378900">
              <a:lnSpc>
                <a:spcPct val="100000"/>
              </a:lnSpc>
              <a:spcBef>
                <a:spcPts val="600"/>
              </a:spcBef>
              <a:buFont typeface="Arial" panose="020B0604020202020204" pitchFamily="34" charset="0"/>
              <a:buChar char="•"/>
            </a:pPr>
            <a:endParaRPr lang="en-GB" sz="2000" dirty="0"/>
          </a:p>
          <a:p>
            <a:pPr marL="378900">
              <a:lnSpc>
                <a:spcPct val="100000"/>
              </a:lnSpc>
              <a:spcBef>
                <a:spcPts val="600"/>
              </a:spcBef>
              <a:buFont typeface="Arial" panose="020B0604020202020204" pitchFamily="34" charset="0"/>
              <a:buChar char="•"/>
            </a:pPr>
            <a:r>
              <a:rPr lang="en-GB" sz="2000" dirty="0">
                <a:cs typeface="Arial"/>
              </a:rPr>
              <a:t>while most RSV infections usually cause mild illness, infants aged less than 6 months are at the highest risk of complications, such as bronchiolitis and pneumonia, which may result in hospitalisation</a:t>
            </a:r>
          </a:p>
          <a:p>
            <a:pPr marL="378900">
              <a:lnSpc>
                <a:spcPct val="100000"/>
              </a:lnSpc>
              <a:spcBef>
                <a:spcPts val="600"/>
              </a:spcBef>
              <a:buFont typeface="Arial" panose="020B0604020202020204" pitchFamily="34" charset="0"/>
              <a:buChar char="•"/>
            </a:pPr>
            <a:endParaRPr lang="en-GB" sz="2000" dirty="0">
              <a:cs typeface="Arial"/>
            </a:endParaRPr>
          </a:p>
          <a:p>
            <a:pPr marL="378900">
              <a:lnSpc>
                <a:spcPct val="100000"/>
              </a:lnSpc>
              <a:spcBef>
                <a:spcPts val="600"/>
              </a:spcBef>
              <a:buFont typeface="Arial" panose="020B0604020202020204" pitchFamily="34" charset="0"/>
              <a:buChar char="•"/>
            </a:pPr>
            <a:r>
              <a:rPr lang="en-GB" sz="2000" dirty="0">
                <a:cs typeface="Arial"/>
              </a:rPr>
              <a:t>children born prematurely, </a:t>
            </a:r>
            <a:r>
              <a:rPr lang="en-GB" sz="2000" kern="1200" dirty="0">
                <a:solidFill>
                  <a:prstClr val="black"/>
                </a:solidFill>
                <a:cs typeface="Arial"/>
              </a:rPr>
              <a:t>who have predisposing conditions such as; congenital heart disease, chronic lung disease, chromosomal abnormalities, neuromuscular disorders, large airway abnormalities, and immunodeficiency, particularly multimorbidity, </a:t>
            </a:r>
            <a:r>
              <a:rPr lang="en-GB" sz="2000" dirty="0">
                <a:cs typeface="Arial"/>
              </a:rPr>
              <a:t>are at increased risk of developing severe, and occasionally fatal disease</a:t>
            </a:r>
          </a:p>
          <a:p>
            <a:endParaRPr lang="en-GB" dirty="0"/>
          </a:p>
        </p:txBody>
      </p:sp>
    </p:spTree>
    <p:extLst>
      <p:ext uri="{BB962C8B-B14F-4D97-AF65-F5344CB8AC3E}">
        <p14:creationId xmlns:p14="http://schemas.microsoft.com/office/powerpoint/2010/main" val="461320543"/>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5389</TotalTime>
  <Words>5797</Words>
  <Application>Microsoft Office PowerPoint</Application>
  <PresentationFormat>On-screen Show (4:3)</PresentationFormat>
  <Paragraphs>424</Paragraphs>
  <Slides>39</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Source Sans Pro</vt:lpstr>
      <vt:lpstr>Times New Roman</vt:lpstr>
      <vt:lpstr>Verdana</vt:lpstr>
      <vt:lpstr>Wingdings</vt:lpstr>
      <vt:lpstr>ヒラギノ角ゴ Pro W3</vt:lpstr>
      <vt:lpstr>2_BHSCT_white</vt:lpstr>
      <vt:lpstr>Respiratory syncytial virus (RSV)  immunisation for  pregnant women  for the protection of infants</vt:lpstr>
      <vt:lpstr>Contents</vt:lpstr>
      <vt:lpstr>Key messages</vt:lpstr>
      <vt:lpstr>Key messages (continued)</vt:lpstr>
      <vt:lpstr>Respiratory syncytial virus (RSV)</vt:lpstr>
      <vt:lpstr>Symptoms of RSV</vt:lpstr>
      <vt:lpstr>Complications of RSV</vt:lpstr>
      <vt:lpstr>Complications of RSV (continued)</vt:lpstr>
      <vt:lpstr>High risk groups for RSV (children)</vt:lpstr>
      <vt:lpstr>RSV epidemiology</vt:lpstr>
      <vt:lpstr>Episodes of RSV</vt:lpstr>
      <vt:lpstr>RSV immunisation  programme  for pregnant women  </vt:lpstr>
      <vt:lpstr>RSV immunisation</vt:lpstr>
      <vt:lpstr>Aim of maternal RSV immunisation </vt:lpstr>
      <vt:lpstr>Timing of maternal vaccination</vt:lpstr>
      <vt:lpstr>Abrysvo® RSV vaccine</vt:lpstr>
      <vt:lpstr>How the vaccine works to protect  the infant</vt:lpstr>
      <vt:lpstr>Safety of RSV vaccination in pregnancy</vt:lpstr>
      <vt:lpstr>Safety of RSV vaccination in pregnancy (continued)</vt:lpstr>
      <vt:lpstr>Effectiveness of RSV vaccination in pregnancy</vt:lpstr>
      <vt:lpstr>Selective monoclonal antibody immunisation programme  for high risk infants</vt:lpstr>
      <vt:lpstr>PowerPoint Presentation</vt:lpstr>
      <vt:lpstr>Vaccine pack contents</vt:lpstr>
      <vt:lpstr>Contraindications and precautions</vt:lpstr>
      <vt:lpstr>Bleeding disorders and anticoagulation therapy </vt:lpstr>
      <vt:lpstr>Women with current or previous RSV infection</vt:lpstr>
      <vt:lpstr>Vaccine schedule and dose</vt:lpstr>
      <vt:lpstr>Vaccine storage</vt:lpstr>
      <vt:lpstr>Reconstitution (preparation) of Abrysvo® vaccine</vt:lpstr>
      <vt:lpstr>Preparing the Abrysvo® vaccine (1)</vt:lpstr>
      <vt:lpstr>Preparing the Abrysvo® vaccine (2)</vt:lpstr>
      <vt:lpstr>Preparing the Abrysvo® vaccine (3)</vt:lpstr>
      <vt:lpstr>Preparing the Abrysvo® vaccine (4)</vt:lpstr>
      <vt:lpstr>Co-administration with anti-D immunoglobulin,  influenza and COVID-19 vaccine</vt:lpstr>
      <vt:lpstr>Co-administration of RSV and pertussis vaccines</vt:lpstr>
      <vt:lpstr>Breastfeeding and RSV vaccination</vt:lpstr>
      <vt:lpstr>Adverse reactions following vaccination  </vt:lpstr>
      <vt:lpstr>Reporting adverse reactions</vt:lpstr>
      <vt:lpstr>Further resources</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Ashling Kerr</cp:lastModifiedBy>
  <cp:revision>346</cp:revision>
  <dcterms:created xsi:type="dcterms:W3CDTF">2020-12-04T16:12:05Z</dcterms:created>
  <dcterms:modified xsi:type="dcterms:W3CDTF">2024-08-16T15:18:23Z</dcterms:modified>
</cp:coreProperties>
</file>