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handoutMasterIdLst>
    <p:handoutMasterId r:id="rId9"/>
  </p:handoutMasterIdLst>
  <p:sldIdLst>
    <p:sldId id="277" r:id="rId2"/>
    <p:sldId id="276" r:id="rId3"/>
    <p:sldId id="278" r:id="rId4"/>
    <p:sldId id="256" r:id="rId5"/>
    <p:sldId id="266" r:id="rId6"/>
    <p:sldId id="267" r:id="rId7"/>
  </p:sldIdLst>
  <p:sldSz cx="9144000" cy="6858000" type="screen4x3"/>
  <p:notesSz cx="6805613" cy="9944100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1" autoAdjust="0"/>
    <p:restoredTop sz="84725" autoAdjust="0"/>
  </p:normalViewPr>
  <p:slideViewPr>
    <p:cSldViewPr>
      <p:cViewPr>
        <p:scale>
          <a:sx n="66" d="100"/>
          <a:sy n="66" d="100"/>
        </p:scale>
        <p:origin x="-250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29" cy="497205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395" y="0"/>
            <a:ext cx="2949629" cy="497205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r">
              <a:defRPr sz="1200"/>
            </a:lvl1pPr>
          </a:lstStyle>
          <a:p>
            <a:pPr>
              <a:defRPr/>
            </a:pPr>
            <a:fld id="{42DCA505-4133-455F-9A32-79BB899E3307}" type="datetimeFigureOut">
              <a:rPr lang="en-US"/>
              <a:pPr>
                <a:defRPr/>
              </a:pPr>
              <a:t>6/2/2015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5302"/>
            <a:ext cx="2949629" cy="497205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395" y="9445302"/>
            <a:ext cx="2949629" cy="497205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r">
              <a:defRPr sz="1200"/>
            </a:lvl1pPr>
          </a:lstStyle>
          <a:p>
            <a:pPr>
              <a:defRPr/>
            </a:pPr>
            <a:fld id="{A3BC49AA-4101-4120-BCF9-E0518B5C5C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394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29" cy="497205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395" y="0"/>
            <a:ext cx="2949629" cy="497205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r">
              <a:defRPr sz="1200"/>
            </a:lvl1pPr>
          </a:lstStyle>
          <a:p>
            <a:pPr>
              <a:defRPr/>
            </a:pPr>
            <a:fld id="{BB756E62-21DE-4300-A5C3-11946D2BA1F3}" type="datetimeFigureOut">
              <a:rPr lang="en-GB"/>
              <a:pPr>
                <a:defRPr/>
              </a:pPr>
              <a:t>02/06/2015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05" tIns="45853" rIns="91705" bIns="45853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705" tIns="45853" rIns="91705" bIns="45853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5302"/>
            <a:ext cx="2949629" cy="497205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395" y="9445302"/>
            <a:ext cx="2949629" cy="497205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r">
              <a:defRPr sz="1200"/>
            </a:lvl1pPr>
          </a:lstStyle>
          <a:p>
            <a:pPr>
              <a:defRPr/>
            </a:pPr>
            <a:fld id="{386A1A37-1E40-4438-BA31-AB226E96C1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3035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6A1A37-1E40-4438-BA31-AB226E96C12E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684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6A1A37-1E40-4438-BA31-AB226E96C12E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684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baseline="0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5105" indent="-286579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6315" indent="-229263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4841" indent="-229263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63366" indent="-229263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21892" indent="-22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80418" indent="-22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38944" indent="-22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97470" indent="-22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pPr eaLnBrk="1" hangingPunct="1"/>
            <a:fld id="{C93E5BD8-2F88-4663-94F6-8A4661752DB4}" type="slidenum">
              <a:rPr lang="en-GB" smtClean="0"/>
              <a:pPr eaLnBrk="1" hangingPunct="1"/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5105" indent="-286579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6315" indent="-229263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4841" indent="-229263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63366" indent="-229263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21892" indent="-22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80418" indent="-22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38944" indent="-22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97470" indent="-22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pPr eaLnBrk="1" hangingPunct="1"/>
            <a:fld id="{3A4FC419-C2BA-44A3-A521-13A0C67224A4}" type="slidenum">
              <a:rPr lang="en-GB" smtClean="0"/>
              <a:pPr eaLnBrk="1" hangingPunct="1"/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1pPr>
            <a:lvl2pPr marL="745105" indent="-286579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2pPr>
            <a:lvl3pPr marL="1146315" indent="-229263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3pPr>
            <a:lvl4pPr marL="1604841" indent="-229263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4pPr>
            <a:lvl5pPr marL="2063366" indent="-229263" eaLnBrk="0" hangingPunct="0"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5pPr>
            <a:lvl6pPr marL="2521892" indent="-22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6pPr>
            <a:lvl7pPr marL="2980418" indent="-22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7pPr>
            <a:lvl8pPr marL="3438944" indent="-22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8pPr>
            <a:lvl9pPr marL="3897470" indent="-22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cs typeface="Arial" charset="0"/>
              </a:defRPr>
            </a:lvl9pPr>
          </a:lstStyle>
          <a:p>
            <a:pPr eaLnBrk="1" hangingPunct="1"/>
            <a:fld id="{F1E63A5E-0E59-4060-8488-3C2AFAD6AB43}" type="slidenum">
              <a:rPr lang="en-GB" smtClean="0"/>
              <a:pPr eaLnBrk="1" hangingPunct="1"/>
              <a:t>6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D6A2C-190B-4134-967C-94A31BB68220}" type="datetimeFigureOut">
              <a:rPr lang="en-GB"/>
              <a:pPr>
                <a:defRPr/>
              </a:pPr>
              <a:t>02/06/2015</a:t>
            </a:fld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AFF44-F74C-48A8-836D-39A232CBB4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840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18624-E71B-4E74-8E4A-E60C057CAE6D}" type="datetimeFigureOut">
              <a:rPr lang="en-GB"/>
              <a:pPr>
                <a:defRPr/>
              </a:pPr>
              <a:t>02/06/2015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DA184-0021-4DE4-B252-5D8F537276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94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 useBgFill="1">
          <p:nvSpPr>
            <p:cNvPr id="10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04149-175B-4CA3-A648-6A5D1B2C65CF}" type="datetimeFigureOut">
              <a:rPr lang="en-GB"/>
              <a:pPr>
                <a:defRPr/>
              </a:pPr>
              <a:t>02/06/2015</a:t>
            </a:fld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46821-5ADD-4B41-BC8D-7232C03507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871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D4553-D709-49FC-B647-7B1DAF339341}" type="datetimeFigureOut">
              <a:rPr lang="en-GB"/>
              <a:pPr>
                <a:defRPr/>
              </a:pPr>
              <a:t>02/06/2015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9C8B0-06F7-4B0D-9875-1A0D575DA9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973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6C9D2-6F3F-4127-8C34-BF68649AF9DE}" type="datetimeFigureOut">
              <a:rPr lang="en-GB"/>
              <a:pPr>
                <a:defRPr/>
              </a:pPr>
              <a:t>02/06/2015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C9B05-6B76-4E62-A91D-C4680AE404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617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75191-5508-403A-835E-A46175F15CE6}" type="datetimeFigureOut">
              <a:rPr lang="en-GB"/>
              <a:pPr>
                <a:defRPr/>
              </a:pPr>
              <a:t>02/06/2015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21582-BF30-4F40-BEB9-EE5E67635D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466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C30D8-0CE0-400E-ACA0-15017FE561E7}" type="datetimeFigureOut">
              <a:rPr lang="en-GB"/>
              <a:pPr>
                <a:defRPr/>
              </a:pPr>
              <a:t>02/06/2015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7E91A-7674-4399-8069-7A0C64B14F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17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29D1C-972A-4755-BEC4-FE682095ACF0}" type="datetimeFigureOut">
              <a:rPr lang="en-GB"/>
              <a:pPr>
                <a:defRPr/>
              </a:pPr>
              <a:t>02/06/2015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70E0E-A14B-439C-8429-6334477BB6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704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1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 useBgFill="1">
          <p:nvSpPr>
            <p:cNvPr id="8" name="Freeform 25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B6980-A18F-4467-82D9-9E678FD64D9C}" type="datetimeFigureOut">
              <a:rPr lang="en-GB"/>
              <a:pPr>
                <a:defRPr/>
              </a:pPr>
              <a:t>02/06/2015</a:t>
            </a:fld>
            <a:endParaRPr lang="en-GB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9D2C2-6419-4628-A72A-F826E87AC7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507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 useBgFill="1">
          <p:nvSpPr>
            <p:cNvPr id="11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E4741-AC79-4AE7-A7A4-9E353CB37211}" type="datetimeFigureOut">
              <a:rPr lang="en-GB"/>
              <a:pPr>
                <a:defRPr/>
              </a:pPr>
              <a:t>02/06/2015</a:t>
            </a:fld>
            <a:endParaRPr lang="en-GB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90333-8060-452E-8025-C914D8903B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306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15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 useBgFill="1">
          <p:nvSpPr>
            <p:cNvPr id="11" name="Freeform 2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358EA-DF10-44CD-973D-BAA1B139252E}" type="datetimeFigureOut">
              <a:rPr lang="en-GB"/>
              <a:pPr>
                <a:defRPr/>
              </a:pPr>
              <a:t>02/06/2015</a:t>
            </a:fld>
            <a:endParaRPr lang="en-GB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C1D68-AB9C-449B-A401-A11B53D05E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212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ADB9F0-3D59-4CD6-8C62-549BC8F1611C}" type="datetimeFigureOut">
              <a:rPr lang="en-GB"/>
              <a:pPr>
                <a:defRPr/>
              </a:pPr>
              <a:t>02/06/2015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AF47A5-EAC5-4964-BA66-6F0833A1B6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1" r:id="rId2"/>
    <p:sldLayoutId id="2147483897" r:id="rId3"/>
    <p:sldLayoutId id="2147483892" r:id="rId4"/>
    <p:sldLayoutId id="2147483893" r:id="rId5"/>
    <p:sldLayoutId id="2147483894" r:id="rId6"/>
    <p:sldLayoutId id="2147483898" r:id="rId7"/>
    <p:sldLayoutId id="2147483899" r:id="rId8"/>
    <p:sldLayoutId id="2147483900" r:id="rId9"/>
    <p:sldLayoutId id="2147483895" r:id="rId10"/>
    <p:sldLayoutId id="214748390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924944"/>
            <a:ext cx="7772400" cy="1780108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GB" sz="6000" b="1" dirty="0" smtClean="0"/>
              <a:t>Band 5 AHP Regional </a:t>
            </a:r>
            <a:r>
              <a:rPr lang="en-GB" sz="6000" b="1" dirty="0"/>
              <a:t>Recruitment 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5300" b="1" dirty="0" smtClean="0"/>
              <a:t>Workshop</a:t>
            </a:r>
            <a:r>
              <a:rPr lang="en-GB" sz="3600" dirty="0"/>
              <a:t/>
            </a:r>
            <a:br>
              <a:rPr lang="en-GB" sz="3600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4725144"/>
            <a:ext cx="6400800" cy="1185168"/>
          </a:xfrm>
        </p:spPr>
        <p:txBody>
          <a:bodyPr/>
          <a:lstStyle/>
          <a:p>
            <a:r>
              <a:rPr lang="en-GB" dirty="0" smtClean="0"/>
              <a:t>Friday 1</a:t>
            </a:r>
            <a:r>
              <a:rPr lang="en-GB" baseline="30000" dirty="0" smtClean="0"/>
              <a:t>st</a:t>
            </a:r>
            <a:r>
              <a:rPr lang="en-GB" dirty="0" smtClean="0"/>
              <a:t> 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941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276872"/>
            <a:ext cx="7408862" cy="3451225"/>
          </a:xfrm>
        </p:spPr>
        <p:txBody>
          <a:bodyPr/>
          <a:lstStyle/>
          <a:p>
            <a:pPr marL="0" indent="0">
              <a:buNone/>
            </a:pPr>
            <a:r>
              <a:rPr lang="en-AU" sz="3600" b="1" dirty="0" smtClean="0">
                <a:solidFill>
                  <a:schemeClr val="bg2">
                    <a:lumMod val="50000"/>
                  </a:schemeClr>
                </a:solidFill>
              </a:rPr>
              <a:t>            </a:t>
            </a:r>
          </a:p>
          <a:p>
            <a:pPr marL="0" indent="0" algn="ctr">
              <a:buNone/>
            </a:pPr>
            <a:r>
              <a:rPr lang="en-AU" sz="3200" b="1" dirty="0" smtClean="0">
                <a:solidFill>
                  <a:srgbClr val="0070C0"/>
                </a:solidFill>
              </a:rPr>
              <a:t>Michelle Tennyson</a:t>
            </a:r>
          </a:p>
          <a:p>
            <a:pPr marL="0" indent="0" algn="ctr">
              <a:buNone/>
            </a:pPr>
            <a:r>
              <a:rPr lang="en-AU" sz="3200" b="1" dirty="0" smtClean="0">
                <a:solidFill>
                  <a:srgbClr val="0070C0"/>
                </a:solidFill>
              </a:rPr>
              <a:t>Assistant Director of AHP &amp; PPI</a:t>
            </a:r>
          </a:p>
          <a:p>
            <a:pPr marL="0" indent="0" algn="ctr">
              <a:buNone/>
            </a:pPr>
            <a:r>
              <a:rPr lang="en-AU" sz="3200" b="1" dirty="0" smtClean="0">
                <a:solidFill>
                  <a:srgbClr val="0070C0"/>
                </a:solidFill>
              </a:rPr>
              <a:t>PHA</a:t>
            </a:r>
          </a:p>
          <a:p>
            <a:pPr marL="0" indent="0" algn="ctr">
              <a:buNone/>
            </a:pP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AU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AU" sz="2000" b="1" dirty="0" smtClean="0">
                <a:solidFill>
                  <a:schemeClr val="accent2">
                    <a:lumMod val="75000"/>
                  </a:schemeClr>
                </a:solidFill>
              </a:rPr>
              <a:t>Friday the 1</a:t>
            </a:r>
            <a:r>
              <a:rPr lang="en-AU" sz="2000" b="1" baseline="30000" dirty="0" smtClean="0">
                <a:solidFill>
                  <a:schemeClr val="accent2">
                    <a:lumMod val="75000"/>
                  </a:schemeClr>
                </a:solidFill>
              </a:rPr>
              <a:t>st</a:t>
            </a:r>
            <a:r>
              <a:rPr lang="en-AU" sz="2000" b="1" dirty="0" smtClean="0">
                <a:solidFill>
                  <a:schemeClr val="accent2">
                    <a:lumMod val="75000"/>
                  </a:schemeClr>
                </a:solidFill>
              </a:rPr>
              <a:t> of May 2015</a:t>
            </a:r>
          </a:p>
          <a:p>
            <a:pPr marL="0" indent="0">
              <a:buNone/>
            </a:pPr>
            <a:endParaRPr lang="en-AU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AU" sz="3600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AU" sz="3600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AU" sz="2800" b="1" dirty="0" smtClean="0">
                <a:solidFill>
                  <a:schemeClr val="tx1"/>
                </a:solidFill>
              </a:rPr>
              <a:t>Friday the 1</a:t>
            </a:r>
            <a:r>
              <a:rPr lang="en-AU" sz="2800" b="1" baseline="30000" dirty="0" smtClean="0">
                <a:solidFill>
                  <a:schemeClr val="tx1"/>
                </a:solidFill>
              </a:rPr>
              <a:t>st</a:t>
            </a:r>
            <a:r>
              <a:rPr lang="en-AU" sz="2800" b="1" dirty="0" smtClean="0">
                <a:solidFill>
                  <a:schemeClr val="tx1"/>
                </a:solidFill>
              </a:rPr>
              <a:t> of May 2015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1252537"/>
          </a:xfrm>
        </p:spPr>
        <p:txBody>
          <a:bodyPr/>
          <a:lstStyle/>
          <a:p>
            <a:r>
              <a:rPr lang="en-AU" b="1" dirty="0">
                <a:solidFill>
                  <a:schemeClr val="bg1"/>
                </a:solidFill>
              </a:rPr>
              <a:t>AHP Band 5 </a:t>
            </a:r>
            <a:r>
              <a:rPr lang="en-AU" b="1" dirty="0" smtClean="0">
                <a:solidFill>
                  <a:schemeClr val="bg1"/>
                </a:solidFill>
              </a:rPr>
              <a:t>Regional Recruitment</a:t>
            </a:r>
            <a:br>
              <a:rPr lang="en-AU" b="1" dirty="0" smtClean="0">
                <a:solidFill>
                  <a:schemeClr val="bg1"/>
                </a:solidFill>
              </a:rPr>
            </a:br>
            <a:r>
              <a:rPr lang="en-AU" b="1" dirty="0" smtClean="0">
                <a:solidFill>
                  <a:schemeClr val="bg1"/>
                </a:solidFill>
              </a:rPr>
              <a:t> </a:t>
            </a:r>
            <a:r>
              <a:rPr lang="en-AU" b="1" dirty="0">
                <a:solidFill>
                  <a:schemeClr val="bg1"/>
                </a:solidFill>
              </a:rPr>
              <a:t>Stakeholder Workshop </a:t>
            </a:r>
            <a:r>
              <a:rPr lang="en-AU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AU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GB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GB" dirty="0">
                <a:solidFill>
                  <a:schemeClr val="accent2">
                    <a:lumMod val="50000"/>
                  </a:schemeClr>
                </a:solidFill>
              </a:rPr>
            </a:b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60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1780108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GB" sz="6000" b="1" dirty="0"/>
              <a:t>Regional Recruitment 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5300" b="1" dirty="0" smtClean="0"/>
              <a:t>Why?</a:t>
            </a:r>
            <a:r>
              <a:rPr lang="en-GB" sz="3600" dirty="0"/>
              <a:t/>
            </a:r>
            <a:br>
              <a:rPr lang="en-GB" sz="3600" dirty="0"/>
            </a:br>
            <a:endParaRPr lang="en-GB" dirty="0"/>
          </a:p>
        </p:txBody>
      </p:sp>
      <p:sp>
        <p:nvSpPr>
          <p:cNvPr id="8194" name="Content Placeholder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 smtClean="0"/>
              <a:t>Mr David Bingham, </a:t>
            </a:r>
          </a:p>
          <a:p>
            <a:pPr marL="0" indent="0" algn="ctr">
              <a:buNone/>
            </a:pPr>
            <a:r>
              <a:rPr lang="en-GB" sz="4000" dirty="0" smtClean="0"/>
              <a:t>Chief Executive, BSO</a:t>
            </a:r>
            <a:endParaRPr lang="en-GB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748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>
          <a:xfrm>
            <a:off x="5435600" y="1700213"/>
            <a:ext cx="3168650" cy="2808287"/>
          </a:xfrm>
        </p:spPr>
        <p:txBody>
          <a:bodyPr/>
          <a:lstStyle/>
          <a:p>
            <a:pPr eaLnBrk="1" hangingPunct="1"/>
            <a:r>
              <a:rPr lang="en-GB" sz="2500" smtClean="0"/>
              <a:t>How innovative recruitment solutions and working together greatly benefits all!</a:t>
            </a:r>
          </a:p>
        </p:txBody>
      </p:sp>
      <p:sp>
        <p:nvSpPr>
          <p:cNvPr id="4" name="Title 3"/>
          <p:cNvSpPr txBox="1">
            <a:spLocks/>
          </p:cNvSpPr>
          <p:nvPr/>
        </p:nvSpPr>
        <p:spPr bwMode="auto">
          <a:xfrm>
            <a:off x="827088" y="333375"/>
            <a:ext cx="586105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normAutofit/>
          </a:bodyPr>
          <a:lstStyle/>
          <a:p>
            <a:pPr algn="ctr" eaLnBrk="0" hangingPunct="0">
              <a:defRPr/>
            </a:pPr>
            <a:r>
              <a:rPr lang="en-GB" sz="44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 Joined-Up Future for Recruitment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323528" y="1772816"/>
            <a:ext cx="4644008" cy="30814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Drivers for Change</a:t>
            </a:r>
          </a:p>
        </p:txBody>
      </p:sp>
      <p:pic>
        <p:nvPicPr>
          <p:cNvPr id="11267" name="Content Placeholder 11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76575" y="2133600"/>
            <a:ext cx="5254625" cy="3992563"/>
          </a:xfrm>
        </p:spPr>
      </p:pic>
      <p:sp>
        <p:nvSpPr>
          <p:cNvPr id="11268" name="Content Placeholder 4"/>
          <p:cNvSpPr>
            <a:spLocks noGrp="1"/>
          </p:cNvSpPr>
          <p:nvPr>
            <p:ph sz="half" idx="2"/>
          </p:nvPr>
        </p:nvSpPr>
        <p:spPr>
          <a:xfrm>
            <a:off x="684213" y="2492375"/>
            <a:ext cx="3819525" cy="2409825"/>
          </a:xfrm>
        </p:spPr>
        <p:txBody>
          <a:bodyPr/>
          <a:lstStyle/>
          <a:p>
            <a:r>
              <a:rPr lang="en-GB" dirty="0" smtClean="0"/>
              <a:t>Competition for applicants</a:t>
            </a:r>
          </a:p>
          <a:p>
            <a:r>
              <a:rPr lang="en-GB" dirty="0" smtClean="0"/>
              <a:t>Duplication of workload</a:t>
            </a:r>
          </a:p>
          <a:p>
            <a:r>
              <a:rPr lang="en-GB" dirty="0" smtClean="0"/>
              <a:t>Service and cost inefficiencies</a:t>
            </a:r>
          </a:p>
          <a:p>
            <a:r>
              <a:rPr lang="en-GB" dirty="0" smtClean="0"/>
              <a:t>Impact on patient care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smtClean="0"/>
              <a:t>A Radical Rethink! – Competition to Collaboration</a:t>
            </a:r>
          </a:p>
        </p:txBody>
      </p:sp>
      <p:pic>
        <p:nvPicPr>
          <p:cNvPr id="12291" name="Picture Placeholder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6" b="716"/>
          <a:stretch>
            <a:fillRect/>
          </a:stretch>
        </p:blipFill>
        <p:spPr>
          <a:xfrm>
            <a:off x="2268538" y="1989138"/>
            <a:ext cx="4600575" cy="3451225"/>
          </a:xfrm>
        </p:spPr>
      </p:pic>
      <p:sp>
        <p:nvSpPr>
          <p:cNvPr id="7" name="Text Placeholder 5"/>
          <p:cNvSpPr txBox="1">
            <a:spLocks/>
          </p:cNvSpPr>
          <p:nvPr/>
        </p:nvSpPr>
        <p:spPr>
          <a:xfrm>
            <a:off x="1763713" y="5805488"/>
            <a:ext cx="5486400" cy="8048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3050" indent="-273050" algn="ctr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/>
            </a:pPr>
            <a:r>
              <a:rPr lang="en-GB" sz="2800" dirty="0">
                <a:solidFill>
                  <a:schemeClr val="tx2"/>
                </a:solidFill>
                <a:latin typeface="+mn-lt"/>
                <a:cs typeface="+mn-cs"/>
              </a:rPr>
              <a:t>5 Trusts working together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LUIDIAENABL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1736</TotalTime>
  <Words>84</Words>
  <Application>Microsoft Office PowerPoint</Application>
  <PresentationFormat>On-screen Show (4:3)</PresentationFormat>
  <Paragraphs>29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Band 5 AHP Regional Recruitment  Workshop </vt:lpstr>
      <vt:lpstr>AHP Band 5 Regional Recruitment  Stakeholder Workshop    </vt:lpstr>
      <vt:lpstr>Regional Recruitment  Why? </vt:lpstr>
      <vt:lpstr>How innovative recruitment solutions and working together greatly benefits all!</vt:lpstr>
      <vt:lpstr>Drivers for Change</vt:lpstr>
      <vt:lpstr>A Radical Rethink! – Competition to Collaboration</vt:lpstr>
    </vt:vector>
  </TitlesOfParts>
  <Company>South Eastern H&amp;SC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Innovative recruitment solutions and working together great benefits all!</dc:title>
  <dc:creator>O'Neill, Elaine</dc:creator>
  <cp:lastModifiedBy>Julie Connolly</cp:lastModifiedBy>
  <cp:revision>129</cp:revision>
  <cp:lastPrinted>2015-04-27T15:45:47Z</cp:lastPrinted>
  <dcterms:created xsi:type="dcterms:W3CDTF">2013-04-30T12:54:30Z</dcterms:created>
  <dcterms:modified xsi:type="dcterms:W3CDTF">2015-06-02T13:57:08Z</dcterms:modified>
</cp:coreProperties>
</file>