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0"/>
  </p:notesMasterIdLst>
  <p:sldIdLst>
    <p:sldId id="258" r:id="rId3"/>
    <p:sldId id="291" r:id="rId4"/>
    <p:sldId id="292" r:id="rId5"/>
    <p:sldId id="259" r:id="rId6"/>
    <p:sldId id="260" r:id="rId7"/>
    <p:sldId id="261" r:id="rId8"/>
    <p:sldId id="262" r:id="rId9"/>
    <p:sldId id="318" r:id="rId10"/>
    <p:sldId id="294" r:id="rId11"/>
    <p:sldId id="293" r:id="rId12"/>
    <p:sldId id="317" r:id="rId13"/>
    <p:sldId id="295" r:id="rId14"/>
    <p:sldId id="263" r:id="rId15"/>
    <p:sldId id="306" r:id="rId16"/>
    <p:sldId id="265" r:id="rId17"/>
    <p:sldId id="307" r:id="rId18"/>
    <p:sldId id="308" r:id="rId19"/>
    <p:sldId id="322" r:id="rId20"/>
    <p:sldId id="309" r:id="rId21"/>
    <p:sldId id="310" r:id="rId22"/>
    <p:sldId id="268" r:id="rId23"/>
    <p:sldId id="270" r:id="rId24"/>
    <p:sldId id="296" r:id="rId25"/>
    <p:sldId id="297" r:id="rId26"/>
    <p:sldId id="298" r:id="rId27"/>
    <p:sldId id="323" r:id="rId28"/>
    <p:sldId id="272" r:id="rId29"/>
    <p:sldId id="299" r:id="rId30"/>
    <p:sldId id="274" r:id="rId31"/>
    <p:sldId id="300" r:id="rId32"/>
    <p:sldId id="301" r:id="rId33"/>
    <p:sldId id="278" r:id="rId34"/>
    <p:sldId id="279" r:id="rId35"/>
    <p:sldId id="303" r:id="rId36"/>
    <p:sldId id="275" r:id="rId37"/>
    <p:sldId id="276" r:id="rId38"/>
    <p:sldId id="304" r:id="rId39"/>
    <p:sldId id="305" r:id="rId40"/>
    <p:sldId id="311" r:id="rId41"/>
    <p:sldId id="312" r:id="rId42"/>
    <p:sldId id="313" r:id="rId43"/>
    <p:sldId id="321" r:id="rId44"/>
    <p:sldId id="320" r:id="rId45"/>
    <p:sldId id="319" r:id="rId46"/>
    <p:sldId id="280" r:id="rId47"/>
    <p:sldId id="315" r:id="rId48"/>
    <p:sldId id="31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3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42" autoAdjust="0"/>
  </p:normalViewPr>
  <p:slideViewPr>
    <p:cSldViewPr>
      <p:cViewPr>
        <p:scale>
          <a:sx n="57" d="100"/>
          <a:sy n="57" d="100"/>
        </p:scale>
        <p:origin x="-17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HPV16/18         </c:v>
                </c:pt>
              </c:strCache>
            </c:strRef>
          </c:tx>
          <c:spPr>
            <a:solidFill>
              <a:srgbClr val="086368"/>
            </a:solidFill>
          </c:spPr>
          <c:invertIfNegative val="0"/>
          <c:cat>
            <c:strRef>
              <c:f>Sheet1!$B$1:$G$1</c:f>
              <c:strCache>
                <c:ptCount val="6"/>
                <c:pt idx="0">
                  <c:v>2010/2011
(n=1,128)
60.2%</c:v>
                </c:pt>
                <c:pt idx="1">
                  <c:v>2012
(n=1,187)
75.6%</c:v>
                </c:pt>
                <c:pt idx="2">
                  <c:v>2013
(n=907)
80.3%</c:v>
                </c:pt>
                <c:pt idx="3">
                  <c:v>2014
(n=851)
85.0%</c:v>
                </c:pt>
                <c:pt idx="4">
                  <c:v>2015
(n=1,102)
84.0%</c:v>
                </c:pt>
                <c:pt idx="5">
                  <c:v>2016
(n=629)
84.2%</c:v>
                </c:pt>
              </c:strCache>
            </c:strRef>
          </c:cat>
          <c:val>
            <c:numRef>
              <c:f>Sheet1!$B$2:$G$2</c:f>
              <c:numCache>
                <c:formatCode>General</c:formatCode>
                <c:ptCount val="6"/>
                <c:pt idx="0">
                  <c:v>8.24</c:v>
                </c:pt>
                <c:pt idx="1">
                  <c:v>3.2</c:v>
                </c:pt>
                <c:pt idx="2">
                  <c:v>3.31</c:v>
                </c:pt>
                <c:pt idx="3">
                  <c:v>2</c:v>
                </c:pt>
                <c:pt idx="4">
                  <c:v>1.72</c:v>
                </c:pt>
                <c:pt idx="5">
                  <c:v>1.59</c:v>
                </c:pt>
              </c:numCache>
            </c:numRef>
          </c:val>
          <c:extLst xmlns:c16r2="http://schemas.microsoft.com/office/drawing/2015/06/chart">
            <c:ext xmlns:c16="http://schemas.microsoft.com/office/drawing/2014/chart" uri="{C3380CC4-5D6E-409C-BE32-E72D297353CC}">
              <c16:uniqueId val="{00000000-37BF-4BB5-918F-8B3F1F643E35}"/>
            </c:ext>
          </c:extLst>
        </c:ser>
        <c:dLbls>
          <c:showLegendKey val="0"/>
          <c:showVal val="0"/>
          <c:showCatName val="0"/>
          <c:showSerName val="0"/>
          <c:showPercent val="0"/>
          <c:showBubbleSize val="0"/>
        </c:dLbls>
        <c:gapWidth val="101"/>
        <c:axId val="143041664"/>
        <c:axId val="143043200"/>
      </c:barChart>
      <c:catAx>
        <c:axId val="143041664"/>
        <c:scaling>
          <c:orientation val="minMax"/>
        </c:scaling>
        <c:delete val="0"/>
        <c:axPos val="b"/>
        <c:numFmt formatCode="General" sourceLinked="0"/>
        <c:majorTickMark val="out"/>
        <c:minorTickMark val="none"/>
        <c:tickLblPos val="nextTo"/>
        <c:crossAx val="143043200"/>
        <c:crosses val="autoZero"/>
        <c:auto val="1"/>
        <c:lblAlgn val="ctr"/>
        <c:lblOffset val="100"/>
        <c:noMultiLvlLbl val="0"/>
      </c:catAx>
      <c:valAx>
        <c:axId val="143043200"/>
        <c:scaling>
          <c:orientation val="minMax"/>
        </c:scaling>
        <c:delete val="0"/>
        <c:axPos val="l"/>
        <c:majorGridlines/>
        <c:title>
          <c:tx>
            <c:rich>
              <a:bodyPr rot="-5400000" vert="horz"/>
              <a:lstStyle/>
              <a:p>
                <a:pPr>
                  <a:defRPr/>
                </a:pPr>
                <a:r>
                  <a:rPr lang="en-GB"/>
                  <a:t>Prevalence (%)</a:t>
                </a:r>
              </a:p>
            </c:rich>
          </c:tx>
          <c:layout/>
          <c:overlay val="0"/>
        </c:title>
        <c:numFmt formatCode="General" sourceLinked="1"/>
        <c:majorTickMark val="out"/>
        <c:minorTickMark val="none"/>
        <c:tickLblPos val="nextTo"/>
        <c:crossAx val="143041664"/>
        <c:crosses val="autoZero"/>
        <c:crossBetween val="between"/>
      </c:valAx>
    </c:plotArea>
    <c:legend>
      <c:legendPos val="r"/>
      <c:layout/>
      <c:overlay val="0"/>
    </c:legend>
    <c:plotVisOnly val="1"/>
    <c:dispBlanksAs val="gap"/>
    <c:showDLblsOverMax val="0"/>
  </c:chart>
  <c:txPr>
    <a:bodyPr/>
    <a:lstStyle/>
    <a:p>
      <a:pPr>
        <a:defRPr sz="1400" b="1"/>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0.78761</cdr:x>
      <cdr:y>0.81682</cdr:y>
    </cdr:from>
    <cdr:to>
      <cdr:x>1</cdr:x>
      <cdr:y>1</cdr:y>
    </cdr:to>
    <cdr:sp macro="" textlink="">
      <cdr:nvSpPr>
        <cdr:cNvPr id="2" name="TextBox 2"/>
        <cdr:cNvSpPr txBox="1"/>
      </cdr:nvSpPr>
      <cdr:spPr>
        <a:xfrm xmlns:a="http://schemas.openxmlformats.org/drawingml/2006/main">
          <a:off x="6408712" y="3294909"/>
          <a:ext cx="1728192"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a:t>Year</a:t>
          </a:r>
        </a:p>
        <a:p xmlns:a="http://schemas.openxmlformats.org/drawingml/2006/main">
          <a:r>
            <a:rPr lang="en-GB" sz="1400" dirty="0"/>
            <a:t>(Number of women)</a:t>
          </a:r>
        </a:p>
        <a:p xmlns:a="http://schemas.openxmlformats.org/drawingml/2006/main">
          <a:r>
            <a:rPr lang="en-GB" sz="1400" dirty="0"/>
            <a:t>Vaccination coverage</a:t>
          </a:r>
        </a:p>
      </cdr:txBody>
    </cdr:sp>
  </cdr:relSizeAnchor>
  <cdr:relSizeAnchor xmlns:cdr="http://schemas.openxmlformats.org/drawingml/2006/chartDrawing">
    <cdr:from>
      <cdr:x>0.51327</cdr:x>
      <cdr:y>0.08929</cdr:y>
    </cdr:from>
    <cdr:to>
      <cdr:x>0.92407</cdr:x>
      <cdr:y>0.20377</cdr:y>
    </cdr:to>
    <cdr:sp macro="" textlink="">
      <cdr:nvSpPr>
        <cdr:cNvPr id="3" name="TextBox 1"/>
        <cdr:cNvSpPr txBox="1"/>
      </cdr:nvSpPr>
      <cdr:spPr>
        <a:xfrm xmlns:a="http://schemas.openxmlformats.org/drawingml/2006/main">
          <a:off x="4176464" y="360040"/>
          <a:ext cx="3342582" cy="4616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dirty="0">
              <a:solidFill>
                <a:srgbClr val="1F376C"/>
              </a:solidFill>
            </a:rPr>
            <a:t>P-value (trend) &lt; 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13BA7-60B2-4089-B028-D5E1018ECF4A}" type="datetimeFigureOut">
              <a:rPr lang="en-GB" smtClean="0"/>
              <a:t>15/08/2019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EFD00-E625-49CD-B590-AB06703CF90B}" type="slidenum">
              <a:rPr lang="en-GB" smtClean="0"/>
              <a:t>‹#›</a:t>
            </a:fld>
            <a:endParaRPr lang="en-GB"/>
          </a:p>
        </p:txBody>
      </p:sp>
    </p:spTree>
    <p:extLst>
      <p:ext uri="{BB962C8B-B14F-4D97-AF65-F5344CB8AC3E}">
        <p14:creationId xmlns:p14="http://schemas.microsoft.com/office/powerpoint/2010/main" val="222331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177F63A-9FD7-49EF-9247-D27E206D2A9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330" indent="-168330">
              <a:buFont typeface="Arial" panose="020B0604020202020204" pitchFamily="34" charset="0"/>
              <a:buChar char="•"/>
              <a:defRPr/>
            </a:pPr>
            <a:r>
              <a:rPr lang="en-US" altLang="en-US" dirty="0" smtClean="0"/>
              <a:t>Surveillance of HPV is complex due to the high proportion of asymptomatic infections, </a:t>
            </a:r>
          </a:p>
          <a:p>
            <a:pPr>
              <a:buFont typeface="Arial" panose="020B0604020202020204" pitchFamily="34" charset="0"/>
              <a:buNone/>
              <a:defRPr/>
            </a:pPr>
            <a:r>
              <a:rPr lang="en-US" altLang="en-US" dirty="0" smtClean="0"/>
              <a:t>the variable presentation of the different viral types and the long period between infection &amp; disease.</a:t>
            </a:r>
          </a:p>
          <a:p>
            <a:pPr>
              <a:buFont typeface="Arial" panose="020B0604020202020204" pitchFamily="34" charset="0"/>
              <a:buNone/>
              <a:defRPr/>
            </a:pPr>
            <a:endParaRPr lang="en-US" altLang="en-US" dirty="0" smtClean="0"/>
          </a:p>
          <a:p>
            <a:pPr marL="168330" indent="-168330">
              <a:buFont typeface="Arial" panose="020B0604020202020204" pitchFamily="34" charset="0"/>
              <a:buChar char="•"/>
              <a:defRPr/>
            </a:pPr>
            <a:r>
              <a:rPr lang="en-US" altLang="en-US" dirty="0" smtClean="0"/>
              <a:t>A UK </a:t>
            </a:r>
            <a:r>
              <a:rPr lang="en-US" altLang="en-US" dirty="0" err="1" smtClean="0"/>
              <a:t>seroprevalence</a:t>
            </a:r>
            <a:r>
              <a:rPr lang="en-US" altLang="en-US" dirty="0" smtClean="0"/>
              <a:t> HPV study conducted in 2007, before the introduction</a:t>
            </a:r>
            <a:r>
              <a:rPr lang="en-US" altLang="en-US" baseline="0" dirty="0" smtClean="0"/>
              <a:t> of the vaccination </a:t>
            </a:r>
            <a:r>
              <a:rPr lang="en-US" altLang="en-US" baseline="0" dirty="0" err="1" smtClean="0"/>
              <a:t>programme</a:t>
            </a:r>
            <a:r>
              <a:rPr lang="en-US" altLang="en-US" baseline="0" dirty="0" smtClean="0"/>
              <a:t>,</a:t>
            </a:r>
            <a:r>
              <a:rPr lang="en-US" altLang="en-US" dirty="0" smtClean="0"/>
              <a:t> in an unselected population showed that  </a:t>
            </a:r>
          </a:p>
          <a:p>
            <a:pPr>
              <a:buFont typeface="Arial" panose="020B0604020202020204" pitchFamily="34" charset="0"/>
              <a:buNone/>
              <a:defRPr/>
            </a:pPr>
            <a:r>
              <a:rPr lang="en-US" altLang="en-US" dirty="0" smtClean="0"/>
              <a:t>HPV infection was extremely infrequent in girls aged under 14 years but rose sharply </a:t>
            </a:r>
          </a:p>
          <a:p>
            <a:pPr>
              <a:buFont typeface="Arial" panose="020B0604020202020204" pitchFamily="34" charset="0"/>
              <a:buNone/>
              <a:defRPr/>
            </a:pPr>
            <a:r>
              <a:rPr lang="en-US" altLang="en-US" dirty="0" smtClean="0"/>
              <a:t>from age 14 years onwards, until the early 20s, and then stabilized or declined.</a:t>
            </a:r>
          </a:p>
          <a:p>
            <a:pPr>
              <a:defRPr/>
            </a:pPr>
            <a:r>
              <a:rPr lang="en-US" altLang="en-US" dirty="0" smtClean="0"/>
              <a:t>	- </a:t>
            </a:r>
            <a:r>
              <a:rPr lang="en-GB" dirty="0"/>
              <a:t>11% show evidence of HPV type 6</a:t>
            </a:r>
          </a:p>
          <a:p>
            <a:pPr>
              <a:defRPr/>
            </a:pPr>
            <a:r>
              <a:rPr lang="en-GB" dirty="0"/>
              <a:t>	</a:t>
            </a:r>
            <a:r>
              <a:rPr lang="en-GB" b="1" dirty="0">
                <a:solidFill>
                  <a:srgbClr val="0099CC"/>
                </a:solidFill>
              </a:rPr>
              <a:t>- </a:t>
            </a:r>
            <a:r>
              <a:rPr lang="en-GB" dirty="0"/>
              <a:t>3% show evidence of HPV type 11</a:t>
            </a:r>
          </a:p>
          <a:p>
            <a:pPr>
              <a:defRPr/>
            </a:pPr>
            <a:r>
              <a:rPr lang="en-GB" dirty="0"/>
              <a:t>	</a:t>
            </a:r>
            <a:r>
              <a:rPr lang="en-GB" b="1" dirty="0">
                <a:solidFill>
                  <a:srgbClr val="0099CC"/>
                </a:solidFill>
              </a:rPr>
              <a:t>- </a:t>
            </a:r>
            <a:r>
              <a:rPr lang="en-GB" dirty="0"/>
              <a:t>12% show evidence of HPV type16</a:t>
            </a:r>
          </a:p>
          <a:p>
            <a:pPr>
              <a:defRPr/>
            </a:pPr>
            <a:r>
              <a:rPr lang="en-GB" dirty="0"/>
              <a:t>	</a:t>
            </a:r>
            <a:r>
              <a:rPr lang="en-GB" b="1" dirty="0">
                <a:solidFill>
                  <a:srgbClr val="0099CC"/>
                </a:solidFill>
              </a:rPr>
              <a:t>-</a:t>
            </a:r>
            <a:r>
              <a:rPr lang="en-GB" dirty="0"/>
              <a:t> 5% show evidence of HPV type 18</a:t>
            </a:r>
          </a:p>
          <a:p>
            <a:pPr>
              <a:defRPr/>
            </a:pPr>
            <a:endParaRPr lang="en-US" altLang="en-US" dirty="0" smtClean="0"/>
          </a:p>
          <a:p>
            <a:pPr>
              <a:defRPr/>
            </a:pPr>
            <a:endParaRPr lang="en-GB" altLang="en-US" dirty="0" smtClean="0"/>
          </a:p>
        </p:txBody>
      </p:sp>
      <p:sp>
        <p:nvSpPr>
          <p:cNvPr id="538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D4AF69C8-17AD-452F-B59D-EACC59F9413B}" type="slidenum">
              <a:rPr lang="en-US" altLang="en-US">
                <a:solidFill>
                  <a:srgbClr val="EEECE1"/>
                </a:solidFill>
                <a:latin typeface="Times New Roman" pitchFamily="18" charset="0"/>
              </a:rPr>
              <a:pPr eaLnBrk="1" hangingPunct="1">
                <a:spcBef>
                  <a:spcPct val="0"/>
                </a:spcBef>
                <a:buClr>
                  <a:prstClr val="white"/>
                </a:buClr>
              </a:pPr>
              <a:t>13</a:t>
            </a:fld>
            <a:endParaRPr lang="en-US" altLang="en-US">
              <a:solidFill>
                <a:srgbClr val="EEECE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8330" indent="-168330" defTabSz="897758" eaLnBrk="1" fontAlgn="auto" hangingPunct="1">
              <a:spcBef>
                <a:spcPts val="0"/>
              </a:spcBef>
              <a:spcAft>
                <a:spcPts val="0"/>
              </a:spcAft>
              <a:buFont typeface="Arial" panose="020B0604020202020204" pitchFamily="34" charset="0"/>
              <a:buChar char="•"/>
              <a:defRPr/>
            </a:pPr>
            <a:r>
              <a:rPr lang="en-GB" dirty="0">
                <a:latin typeface="+mn-lt"/>
              </a:rPr>
              <a:t>Study carried out in England in 2008 to determine the prevalence of </a:t>
            </a:r>
            <a:endParaRPr lang="en-GB" dirty="0" smtClean="0">
              <a:latin typeface="+mn-lt"/>
            </a:endParaRPr>
          </a:p>
          <a:p>
            <a:pPr defTabSz="897758" eaLnBrk="1" fontAlgn="auto" hangingPunct="1">
              <a:spcBef>
                <a:spcPts val="0"/>
              </a:spcBef>
              <a:spcAft>
                <a:spcPts val="0"/>
              </a:spcAft>
              <a:buFont typeface="Arial" panose="020B0604020202020204" pitchFamily="34" charset="0"/>
              <a:buNone/>
              <a:defRPr/>
            </a:pPr>
            <a:r>
              <a:rPr lang="en-GB" dirty="0" smtClean="0">
                <a:latin typeface="+mn-lt"/>
              </a:rPr>
              <a:t>human </a:t>
            </a:r>
            <a:r>
              <a:rPr lang="en-GB" dirty="0">
                <a:latin typeface="+mn-lt"/>
              </a:rPr>
              <a:t>papillomavirus (HPV) infections in sexually active adolescents and young women, </a:t>
            </a:r>
            <a:endParaRPr lang="en-GB" dirty="0" smtClean="0">
              <a:latin typeface="+mn-lt"/>
            </a:endParaRPr>
          </a:p>
          <a:p>
            <a:pPr defTabSz="897758" eaLnBrk="1" fontAlgn="auto" hangingPunct="1">
              <a:spcBef>
                <a:spcPts val="0"/>
              </a:spcBef>
              <a:spcAft>
                <a:spcPts val="0"/>
              </a:spcAft>
              <a:buFont typeface="Arial" panose="020B0604020202020204" pitchFamily="34" charset="0"/>
              <a:buNone/>
              <a:defRPr/>
            </a:pPr>
            <a:r>
              <a:rPr lang="en-GB" dirty="0" smtClean="0">
                <a:latin typeface="+mn-lt"/>
              </a:rPr>
              <a:t>prior </a:t>
            </a:r>
            <a:r>
              <a:rPr lang="en-GB" dirty="0">
                <a:latin typeface="+mn-lt"/>
              </a:rPr>
              <a:t>to widespread HPV immunisation.</a:t>
            </a:r>
          </a:p>
          <a:p>
            <a:pPr marL="168330" indent="-168330" defTabSz="897758" eaLnBrk="1" fontAlgn="auto" hangingPunct="1">
              <a:spcBef>
                <a:spcPts val="0"/>
              </a:spcBef>
              <a:spcAft>
                <a:spcPts val="0"/>
              </a:spcAft>
              <a:buFont typeface="Arial" panose="020B0604020202020204" pitchFamily="34" charset="0"/>
              <a:buChar char="•"/>
              <a:defRPr/>
            </a:pPr>
            <a:r>
              <a:rPr lang="en-GB" dirty="0">
                <a:latin typeface="+mn-lt"/>
              </a:rPr>
              <a:t>Approximately 18% of the sample where infected with high risk HPV types.</a:t>
            </a:r>
          </a:p>
          <a:p>
            <a:pPr>
              <a:defRPr/>
            </a:pPr>
            <a:endParaRPr lang="en-GB" dirty="0"/>
          </a:p>
        </p:txBody>
      </p:sp>
      <p:sp>
        <p:nvSpPr>
          <p:cNvPr id="540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906AD637-8181-4BEC-B088-1A9A1286BD5C}" type="slidenum">
              <a:rPr lang="en-GB" altLang="en-US">
                <a:solidFill>
                  <a:prstClr val="black"/>
                </a:solidFill>
                <a:latin typeface="Times New Roman" pitchFamily="18" charset="0"/>
              </a:rPr>
              <a:pPr eaLnBrk="1" hangingPunct="1">
                <a:spcBef>
                  <a:spcPct val="0"/>
                </a:spcBef>
                <a:buClr>
                  <a:prstClr val="white"/>
                </a:buClr>
              </a:pPr>
              <a:t>15</a:t>
            </a:fld>
            <a:endParaRPr lang="en-GB" altLang="en-US">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smtClean="0">
                <a:ea typeface="ヒラギノ角ゴ Pro W3"/>
                <a:cs typeface="ヒラギノ角ゴ Pro W3"/>
              </a:rPr>
              <a:t>This figure shows data on HPV 16 AND/OR 18 prevalence in 16-18 year old females, in the post-vaccination period over time, to 2016.</a:t>
            </a:r>
          </a:p>
          <a:p>
            <a:r>
              <a:rPr lang="en-GB" altLang="en-US" baseline="0" dirty="0" smtClean="0">
                <a:ea typeface="ヒラギノ角ゴ Pro W3"/>
                <a:cs typeface="ヒラギノ角ゴ Pro W3"/>
              </a:rPr>
              <a:t>The prevalence of HPV 16 and/or 18 has decreased within the post-vaccination period over time, from 8.2% in 2010 to 1.6% in 2016. These decreases were strongly associated with the increasing estimated vaccination coverage.</a:t>
            </a:r>
            <a:endParaRPr lang="en-GB" altLang="en-US" dirty="0" smtClean="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16</a:t>
            </a:fld>
            <a:endParaRPr lang="en-GB"/>
          </a:p>
        </p:txBody>
      </p:sp>
    </p:spTree>
    <p:extLst>
      <p:ext uri="{BB962C8B-B14F-4D97-AF65-F5344CB8AC3E}">
        <p14:creationId xmlns:p14="http://schemas.microsoft.com/office/powerpoint/2010/main" val="170805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 from Scotland show a reduction in prevalence from 30% in the 1988 cohort to 4.5% in the 1995 cohort for HPV types 16 and 18</a:t>
            </a:r>
          </a:p>
          <a:p>
            <a:r>
              <a:rPr lang="en-GB" dirty="0" smtClean="0"/>
              <a:t>Interestingly,</a:t>
            </a:r>
            <a:r>
              <a:rPr lang="en-GB" baseline="0" dirty="0" smtClean="0"/>
              <a:t> t</a:t>
            </a:r>
            <a:r>
              <a:rPr lang="en-GB" dirty="0" smtClean="0"/>
              <a:t>here was also a reduction in prevalence of HPV types 31/33/45 (in</a:t>
            </a:r>
            <a:r>
              <a:rPr lang="en-GB" baseline="0" dirty="0" smtClean="0"/>
              <a:t> red) </a:t>
            </a:r>
            <a:r>
              <a:rPr lang="en-GB" dirty="0" smtClean="0"/>
              <a:t>from 14.2% in the 1988 cohort to 2.6% in the 1995 cohort (not in the Gardasil</a:t>
            </a:r>
            <a:r>
              <a:rPr lang="en-GB" baseline="0" dirty="0" smtClean="0"/>
              <a:t> vaccine, suggestive of potential cross protection from the vaccine).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rgbClr val="C00000"/>
                </a:solidFill>
              </a:rPr>
              <a:t>Kavanagh K, Pollock KG, </a:t>
            </a:r>
            <a:r>
              <a:rPr lang="en-GB" sz="1200" i="1" dirty="0" err="1" smtClean="0">
                <a:solidFill>
                  <a:srgbClr val="C00000"/>
                </a:solidFill>
              </a:rPr>
              <a:t>Cuschieri</a:t>
            </a:r>
            <a:r>
              <a:rPr lang="en-GB" sz="1200" i="1" dirty="0" smtClean="0">
                <a:solidFill>
                  <a:srgbClr val="C00000"/>
                </a:solidFill>
              </a:rPr>
              <a:t> K, Palmer T, Cameron RL, Bhatia R, Moore C, Cubie H, Cruickshank M, Robertson C. Lancet Infect Dis. 2017 Sep 28. </a:t>
            </a:r>
            <a:r>
              <a:rPr lang="en-GB" sz="1200" i="1" dirty="0" err="1" smtClean="0">
                <a:solidFill>
                  <a:srgbClr val="C00000"/>
                </a:solidFill>
              </a:rPr>
              <a:t>pii</a:t>
            </a:r>
            <a:r>
              <a:rPr lang="en-GB" sz="1200" i="1" dirty="0" smtClean="0">
                <a:solidFill>
                  <a:srgbClr val="C00000"/>
                </a:solidFill>
              </a:rPr>
              <a:t>: S1473-3099(17)30468-1</a:t>
            </a: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17</a:t>
            </a:fld>
            <a:endParaRPr lang="en-GB"/>
          </a:p>
        </p:txBody>
      </p:sp>
    </p:spTree>
    <p:extLst>
      <p:ext uri="{BB962C8B-B14F-4D97-AF65-F5344CB8AC3E}">
        <p14:creationId xmlns:p14="http://schemas.microsoft.com/office/powerpoint/2010/main" val="271060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One</a:t>
            </a:r>
            <a:r>
              <a:rPr lang="en-GB" baseline="0" dirty="0" smtClean="0"/>
              <a:t> of the</a:t>
            </a:r>
            <a:r>
              <a:rPr lang="en-GB" dirty="0" smtClean="0"/>
              <a:t> key successes of the vaccination</a:t>
            </a:r>
            <a:r>
              <a:rPr lang="en-GB" baseline="0" dirty="0" smtClean="0"/>
              <a:t> programme i</a:t>
            </a:r>
            <a:r>
              <a:rPr lang="en-GB" sz="1200" dirty="0" smtClean="0"/>
              <a:t>s the strong evidence of herd protection from the high coverage female programme, associated with reductions in genital wart</a:t>
            </a:r>
            <a:r>
              <a:rPr lang="en-GB" sz="1200" baseline="0" dirty="0" smtClean="0"/>
              <a:t> </a:t>
            </a:r>
            <a:r>
              <a:rPr lang="en-GB" sz="1200" dirty="0" smtClean="0"/>
              <a:t>diagnoses in males</a:t>
            </a:r>
            <a:r>
              <a:rPr lang="en-GB" sz="1200" baseline="0" dirty="0" smtClean="0"/>
              <a:t> and females in the UK.s</a:t>
            </a:r>
            <a:endParaRPr lang="en-GB" sz="1200" dirty="0" smtClean="0"/>
          </a:p>
          <a:p>
            <a:pPr>
              <a:buFont typeface="Arial" panose="020B0604020202020204" pitchFamily="34" charset="0"/>
              <a:buNone/>
              <a:defRPr/>
            </a:pPr>
            <a:r>
              <a:rPr lang="en-US" dirty="0" smtClean="0"/>
              <a:t>These</a:t>
            </a:r>
            <a:r>
              <a:rPr lang="en-US" baseline="0" dirty="0" smtClean="0"/>
              <a:t> graphs show r</a:t>
            </a:r>
            <a:r>
              <a:rPr lang="en-US" dirty="0" smtClean="0"/>
              <a:t>ates of diagnosis of genital warts (first episode) in Northern Ireland, by age and gender, 2006–2018</a:t>
            </a:r>
            <a:endParaRPr lang="en-GB" dirty="0" smtClean="0">
              <a:latin typeface="+mn-lt"/>
            </a:endParaRPr>
          </a:p>
          <a:p>
            <a:pPr marL="171450" indent="-171450">
              <a:buFont typeface="Arial" panose="020B0604020202020204" pitchFamily="34" charset="0"/>
              <a:buChar char="•"/>
              <a:defRPr/>
            </a:pPr>
            <a:endParaRPr lang="en-GB" dirty="0" smtClean="0">
              <a:latin typeface="+mn-lt"/>
            </a:endParaRPr>
          </a:p>
          <a:p>
            <a:pPr marL="171450" indent="-171450">
              <a:buFont typeface="Arial" panose="020B0604020202020204" pitchFamily="34" charset="0"/>
              <a:buChar char="•"/>
              <a:defRPr/>
            </a:pPr>
            <a:r>
              <a:rPr lang="en-GB" dirty="0" smtClean="0">
                <a:latin typeface="+mn-lt"/>
              </a:rPr>
              <a:t>The decline in diagnostic rates has been greatest in females aged 16-19 years (48%) followed by females aged 20-24 years (32%). (solid lines)</a:t>
            </a:r>
          </a:p>
          <a:p>
            <a:pPr marL="171450" indent="-171450">
              <a:buFont typeface="Arial" panose="020B0604020202020204" pitchFamily="34" charset="0"/>
              <a:buChar char="•"/>
              <a:defRPr/>
            </a:pPr>
            <a:r>
              <a:rPr lang="en-GB" dirty="0" smtClean="0">
                <a:latin typeface="+mn-lt"/>
              </a:rPr>
              <a:t>There have also been declines in diagnostic rates in males aged 16-19 years (29%) and 20-24 years (20%). </a:t>
            </a:r>
          </a:p>
          <a:p>
            <a:pPr marL="171450" indent="-171450">
              <a:buFont typeface="Arial" panose="020B0604020202020204" pitchFamily="34" charset="0"/>
              <a:buChar char="•"/>
              <a:defRPr/>
            </a:pPr>
            <a:r>
              <a:rPr lang="en-GB" dirty="0" smtClean="0">
                <a:latin typeface="+mn-lt"/>
              </a:rPr>
              <a:t>It is likely that this pattern in females is at least partly explained by an unexpected direct protective effect from the bivalent vaccine introduced in 2008, with a smaller indirect effect being seen in males.</a:t>
            </a:r>
          </a:p>
          <a:p>
            <a:pPr marL="171450" indent="-171450">
              <a:buFont typeface="Arial" panose="020B0604020202020204" pitchFamily="34" charset="0"/>
              <a:buChar char="•"/>
              <a:defRPr/>
            </a:pPr>
            <a:endParaRPr lang="en-GB"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18</a:t>
            </a:fld>
            <a:endParaRPr lang="en-GB"/>
          </a:p>
        </p:txBody>
      </p:sp>
    </p:spTree>
    <p:extLst>
      <p:ext uri="{BB962C8B-B14F-4D97-AF65-F5344CB8AC3E}">
        <p14:creationId xmlns:p14="http://schemas.microsoft.com/office/powerpoint/2010/main" val="697790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sz="1200" dirty="0" smtClean="0"/>
              <a:t>The full impact of the HPV vaccination programme on cervical cancer is yet to be fully realised, as the first cohort of routinely vaccinated adolescent girls only became eligible for cervical screening.</a:t>
            </a:r>
          </a:p>
          <a:p>
            <a:pPr marL="285750" lvl="0" indent="-285750">
              <a:buFont typeface="Arial" panose="020B0604020202020204" pitchFamily="34" charset="0"/>
              <a:buChar char="•"/>
            </a:pPr>
            <a:r>
              <a:rPr lang="en-GB" sz="1200" dirty="0" smtClean="0"/>
              <a:t>Emerging global evidence using population-based surveillance suggests that vaccination is strongly associated with a reduction in both low and high grade cervical abnormalities (CIN of grade 1 or worse) in young women</a:t>
            </a:r>
          </a:p>
          <a:p>
            <a:pPr marL="285750" lvl="0" indent="-285750">
              <a:buFont typeface="Arial" panose="020B0604020202020204" pitchFamily="34" charset="0"/>
              <a:buChar char="•"/>
            </a:pPr>
            <a:r>
              <a:rPr lang="en-GB" sz="1200" dirty="0" smtClean="0">
                <a:solidFill>
                  <a:srgbClr val="000000"/>
                </a:solidFill>
              </a:rPr>
              <a:t>Scotland began cervical screening at the age of 20 years (although this was amended to age of 25 years in June 2016)</a:t>
            </a:r>
          </a:p>
          <a:p>
            <a:pPr marL="285750" lvl="0" indent="-285750">
              <a:buFont typeface="Arial" panose="020B0604020202020204" pitchFamily="34" charset="0"/>
              <a:buChar char="•"/>
            </a:pPr>
            <a:r>
              <a:rPr lang="en-GB" sz="1200" dirty="0" smtClean="0">
                <a:solidFill>
                  <a:srgbClr val="000000"/>
                </a:solidFill>
              </a:rPr>
              <a:t>Girls immunised as part of the catch-up cohort have been entering the cervical screening programme since 2011</a:t>
            </a: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19</a:t>
            </a:fld>
            <a:endParaRPr lang="en-GB"/>
          </a:p>
        </p:txBody>
      </p:sp>
    </p:spTree>
    <p:extLst>
      <p:ext uri="{BB962C8B-B14F-4D97-AF65-F5344CB8AC3E}">
        <p14:creationId xmlns:p14="http://schemas.microsoft.com/office/powerpoint/2010/main" val="42141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percentage of 20</a:t>
            </a:r>
            <a:r>
              <a:rPr lang="en-GB" baseline="0" dirty="0" smtClean="0"/>
              <a:t> year old girls with CIN2 or 3+ has declined with time by birth cohort and with increasing percentage vaccine uptake achieved, as shown by the graph in the red line and blue line respectively as an 88% and 94% reduction.</a:t>
            </a:r>
          </a:p>
          <a:p>
            <a:endParaRPr lang="en-GB" baseline="0" dirty="0" smtClean="0"/>
          </a:p>
          <a:p>
            <a:r>
              <a:rPr lang="en-GB" baseline="0" dirty="0" smtClean="0"/>
              <a:t>The reduction was greater in more deprived women.  </a:t>
            </a:r>
          </a:p>
        </p:txBody>
      </p:sp>
      <p:sp>
        <p:nvSpPr>
          <p:cNvPr id="4" name="Slide Number Placeholder 3"/>
          <p:cNvSpPr>
            <a:spLocks noGrp="1"/>
          </p:cNvSpPr>
          <p:nvPr>
            <p:ph type="sldNum" sz="quarter" idx="10"/>
          </p:nvPr>
        </p:nvSpPr>
        <p:spPr/>
        <p:txBody>
          <a:bodyPr/>
          <a:lstStyle/>
          <a:p>
            <a:fld id="{B6BEFD00-E625-49CD-B590-AB06703CF90B}" type="slidenum">
              <a:rPr lang="en-GB" smtClean="0"/>
              <a:t>20</a:t>
            </a:fld>
            <a:endParaRPr lang="en-GB"/>
          </a:p>
        </p:txBody>
      </p:sp>
    </p:spTree>
    <p:extLst>
      <p:ext uri="{BB962C8B-B14F-4D97-AF65-F5344CB8AC3E}">
        <p14:creationId xmlns:p14="http://schemas.microsoft.com/office/powerpoint/2010/main" val="359359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a:ln/>
        </p:spPr>
      </p:sp>
      <p:sp>
        <p:nvSpPr>
          <p:cNvPr id="543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43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49FC14D7-36A2-4FD0-9867-57C8B125AD64}" type="slidenum">
              <a:rPr lang="en-US" altLang="en-US">
                <a:solidFill>
                  <a:srgbClr val="EEECE1"/>
                </a:solidFill>
                <a:latin typeface="Times New Roman" pitchFamily="18" charset="0"/>
              </a:rPr>
              <a:pPr eaLnBrk="1" hangingPunct="1">
                <a:spcBef>
                  <a:spcPct val="0"/>
                </a:spcBef>
                <a:buClr>
                  <a:prstClr val="white"/>
                </a:buClr>
              </a:pPr>
              <a:t>21</a:t>
            </a:fld>
            <a:endParaRPr lang="en-US" altLang="en-US">
              <a:solidFill>
                <a:srgbClr val="EEECE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5000"/>
              </a:lnSpc>
              <a:spcAft>
                <a:spcPts val="0"/>
              </a:spcAft>
              <a:buFont typeface="Symbol"/>
              <a:buChar char=""/>
              <a:defRPr/>
            </a:pPr>
            <a:r>
              <a:rPr lang="en-GB" dirty="0" smtClean="0">
                <a:latin typeface="+mn-lt"/>
                <a:ea typeface="Calibri"/>
                <a:cs typeface="Times New Roman"/>
              </a:rPr>
              <a:t>Gardasil 4 HPV types (6,11,16 and 18) = </a:t>
            </a:r>
            <a:r>
              <a:rPr lang="en-GB" dirty="0" err="1" smtClean="0">
                <a:latin typeface="+mn-lt"/>
                <a:ea typeface="Calibri"/>
                <a:cs typeface="Times New Roman"/>
              </a:rPr>
              <a:t>quadrivalent</a:t>
            </a:r>
            <a:r>
              <a:rPr lang="en-GB" dirty="0" smtClean="0">
                <a:latin typeface="+mn-lt"/>
                <a:ea typeface="Calibri"/>
                <a:cs typeface="Times New Roman"/>
              </a:rPr>
              <a:t> vaccine (previously</a:t>
            </a:r>
            <a:r>
              <a:rPr lang="en-GB" baseline="0" dirty="0" smtClean="0">
                <a:latin typeface="+mn-lt"/>
                <a:ea typeface="Calibri"/>
                <a:cs typeface="Times New Roman"/>
              </a:rPr>
              <a:t> bivalent vaccine </a:t>
            </a:r>
            <a:r>
              <a:rPr lang="en-GB" baseline="0" dirty="0" err="1" smtClean="0">
                <a:latin typeface="+mn-lt"/>
                <a:ea typeface="Calibri"/>
                <a:cs typeface="Times New Roman"/>
              </a:rPr>
              <a:t>Cervarix</a:t>
            </a:r>
            <a:r>
              <a:rPr lang="en-GB" baseline="0" dirty="0" smtClean="0">
                <a:latin typeface="+mn-lt"/>
                <a:ea typeface="Calibri"/>
                <a:cs typeface="Times New Roman"/>
              </a:rPr>
              <a:t> was used – no longer stocked)</a:t>
            </a:r>
          </a:p>
          <a:p>
            <a:pPr marL="342900" indent="-342900">
              <a:lnSpc>
                <a:spcPct val="115000"/>
              </a:lnSpc>
              <a:spcAft>
                <a:spcPts val="0"/>
              </a:spcAft>
              <a:buFont typeface="Symbol"/>
              <a:buChar char=""/>
              <a:defRPr/>
            </a:pPr>
            <a:r>
              <a:rPr lang="en-GB" altLang="en-US" sz="2000" dirty="0" smtClean="0">
                <a:solidFill>
                  <a:srgbClr val="000000"/>
                </a:solidFill>
              </a:rPr>
              <a:t>Approved for use in males and females from 9 years old</a:t>
            </a:r>
          </a:p>
          <a:p>
            <a:pPr marL="342900" indent="-342900">
              <a:lnSpc>
                <a:spcPct val="115000"/>
              </a:lnSpc>
              <a:spcAft>
                <a:spcPts val="0"/>
              </a:spcAft>
              <a:buFont typeface="Symbol"/>
              <a:buChar char=""/>
              <a:defRPr/>
            </a:pPr>
            <a:r>
              <a:rPr lang="en-GB" altLang="en-US" sz="2000" dirty="0" smtClean="0">
                <a:solidFill>
                  <a:srgbClr val="000000"/>
                </a:solidFill>
              </a:rPr>
              <a:t>Very high efficacy shown in clinical trials and well tolerated</a:t>
            </a:r>
          </a:p>
          <a:p>
            <a:pPr lvl="1" indent="-342900">
              <a:buClrTx/>
              <a:buFont typeface="Wingdings" panose="05000000000000000000" pitchFamily="2" charset="2"/>
              <a:buChar char="ü"/>
              <a:defRPr/>
            </a:pPr>
            <a:r>
              <a:rPr lang="en-GB" altLang="en-US" sz="2000" dirty="0" smtClean="0">
                <a:solidFill>
                  <a:srgbClr val="000000"/>
                </a:solidFill>
              </a:rPr>
              <a:t>Over 99% effective preventing pre-cancerous lesions associated with types 16 and 18.</a:t>
            </a:r>
          </a:p>
          <a:p>
            <a:pPr lvl="1" indent="-342900">
              <a:buClrTx/>
              <a:buFont typeface="Wingdings" panose="05000000000000000000" pitchFamily="2" charset="2"/>
              <a:buChar char="ü"/>
              <a:defRPr/>
            </a:pPr>
            <a:r>
              <a:rPr lang="en-GB" sz="2000" dirty="0" smtClean="0"/>
              <a:t>Also 99% effective at preventing genital warts associated with types 6 and 11 in young women.</a:t>
            </a:r>
          </a:p>
          <a:p>
            <a:pPr marL="0" indent="0">
              <a:lnSpc>
                <a:spcPct val="115000"/>
              </a:lnSpc>
              <a:spcAft>
                <a:spcPts val="0"/>
              </a:spcAft>
              <a:buFont typeface="Symbol"/>
              <a:buNone/>
              <a:defRPr/>
            </a:pPr>
            <a:endParaRPr lang="en-GB" dirty="0" smtClean="0">
              <a:latin typeface="+mn-lt"/>
              <a:ea typeface="Calibri"/>
              <a:cs typeface="Times New Roman"/>
            </a:endParaRPr>
          </a:p>
        </p:txBody>
      </p:sp>
      <p:sp>
        <p:nvSpPr>
          <p:cNvPr id="545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srgbClr val="FFFFFF"/>
              </a:buClr>
            </a:pPr>
            <a:fld id="{622242D1-D2AE-4549-9D11-0D893D6EDC63}" type="slidenum">
              <a:rPr lang="en-US" altLang="en-US">
                <a:solidFill>
                  <a:srgbClr val="EEECE1"/>
                </a:solidFill>
                <a:latin typeface="Times New Roman" pitchFamily="18" charset="0"/>
              </a:rPr>
              <a:pPr eaLnBrk="1" hangingPunct="1">
                <a:spcBef>
                  <a:spcPct val="0"/>
                </a:spcBef>
                <a:buClr>
                  <a:srgbClr val="FFFFFF"/>
                </a:buClr>
              </a:pPr>
              <a:t>22</a:t>
            </a:fld>
            <a:endParaRPr lang="en-US" altLang="en-US">
              <a:solidFill>
                <a:srgbClr val="EEECE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1000"/>
              </a:spcAft>
              <a:buFont typeface="Arial" panose="020B0604020202020204" pitchFamily="34" charset="0"/>
              <a:buChar char="•"/>
              <a:defRPr/>
            </a:pPr>
            <a:r>
              <a:rPr lang="en-GB" dirty="0" smtClean="0">
                <a:latin typeface="+mn-lt"/>
                <a:ea typeface="Calibri"/>
                <a:cs typeface="Times New Roman"/>
              </a:rPr>
              <a:t>HPV vaccines are a sub-unit vaccine which means they use only part of a target HPV virus.  </a:t>
            </a:r>
          </a:p>
          <a:p>
            <a:pPr marL="171450" indent="-171450">
              <a:lnSpc>
                <a:spcPct val="115000"/>
              </a:lnSpc>
              <a:spcAft>
                <a:spcPts val="1000"/>
              </a:spcAft>
              <a:buFont typeface="Arial" panose="020B0604020202020204" pitchFamily="34" charset="0"/>
              <a:buChar char="•"/>
              <a:defRPr/>
            </a:pPr>
            <a:r>
              <a:rPr lang="en-GB" dirty="0" smtClean="0">
                <a:latin typeface="+mn-lt"/>
                <a:ea typeface="Calibri"/>
                <a:cs typeface="Times New Roman"/>
              </a:rPr>
              <a:t>Virus-like particles (VLPs) are prepared from recombinant proteins grown in either yeast or </a:t>
            </a:r>
            <a:r>
              <a:rPr lang="en-GB" dirty="0" err="1" smtClean="0">
                <a:latin typeface="+mn-lt"/>
                <a:ea typeface="Calibri"/>
                <a:cs typeface="Times New Roman"/>
              </a:rPr>
              <a:t>baculovirus</a:t>
            </a:r>
            <a:r>
              <a:rPr lang="en-GB" dirty="0" smtClean="0">
                <a:latin typeface="+mn-lt"/>
                <a:ea typeface="Calibri"/>
                <a:cs typeface="Times New Roman"/>
              </a:rPr>
              <a:t> infected insect cells. </a:t>
            </a:r>
          </a:p>
          <a:p>
            <a:pPr marL="171450" indent="-171450">
              <a:lnSpc>
                <a:spcPct val="115000"/>
              </a:lnSpc>
              <a:spcAft>
                <a:spcPts val="1000"/>
              </a:spcAft>
              <a:buFont typeface="Arial" panose="020B0604020202020204" pitchFamily="34" charset="0"/>
              <a:buChar char="•"/>
              <a:defRPr/>
            </a:pPr>
            <a:r>
              <a:rPr lang="en-US" dirty="0" smtClean="0"/>
              <a:t>These VLPs contain no genetic material from the HPV viruses and can’t cause illness, but prompt an immune response that provides future protection against HPV.</a:t>
            </a:r>
            <a:endParaRPr lang="en-GB" dirty="0" smtClean="0"/>
          </a:p>
          <a:p>
            <a:pPr marL="171450" indent="-171450">
              <a:lnSpc>
                <a:spcPct val="115000"/>
              </a:lnSpc>
              <a:spcAft>
                <a:spcPts val="1000"/>
              </a:spcAft>
              <a:buFont typeface="Arial" panose="020B0604020202020204" pitchFamily="34" charset="0"/>
              <a:buChar char="•"/>
              <a:defRPr/>
            </a:pPr>
            <a:r>
              <a:rPr lang="en-GB" sz="1200" dirty="0" smtClean="0"/>
              <a:t>Highly immunogenic.</a:t>
            </a:r>
          </a:p>
          <a:p>
            <a:pPr marL="171450" indent="-171450">
              <a:lnSpc>
                <a:spcPct val="115000"/>
              </a:lnSpc>
              <a:spcAft>
                <a:spcPts val="1000"/>
              </a:spcAft>
              <a:buFont typeface="Arial" panose="020B0604020202020204" pitchFamily="34" charset="0"/>
              <a:buChar char="•"/>
              <a:defRPr/>
            </a:pPr>
            <a:r>
              <a:rPr lang="en-GB" sz="1200" dirty="0" smtClean="0"/>
              <a:t>A clinical trial of Gardasil in males indicated it can prevent anal cell changes caused by persistent infection, and genital warts.</a:t>
            </a:r>
          </a:p>
          <a:p>
            <a:pPr marL="171450" indent="-171450">
              <a:lnSpc>
                <a:spcPct val="115000"/>
              </a:lnSpc>
              <a:spcAft>
                <a:spcPts val="1000"/>
              </a:spcAft>
              <a:buFont typeface="Arial" panose="020B0604020202020204" pitchFamily="34" charset="0"/>
              <a:buChar char="•"/>
              <a:defRPr/>
            </a:pPr>
            <a:r>
              <a:rPr lang="en-GB" sz="1200" dirty="0" smtClean="0"/>
              <a:t>May boost immunity and prevent reinfection or reduce recurrences in people with previously treated high-grade anal intra-epithelial neoplasia diseases.</a:t>
            </a:r>
          </a:p>
          <a:p>
            <a:pPr marL="0" indent="0">
              <a:lnSpc>
                <a:spcPct val="115000"/>
              </a:lnSpc>
              <a:spcAft>
                <a:spcPts val="1000"/>
              </a:spcAft>
              <a:buFont typeface="Arial" panose="020B0604020202020204" pitchFamily="34" charset="0"/>
              <a:buNone/>
              <a:defRPr/>
            </a:pPr>
            <a:endParaRPr lang="en-GB" dirty="0" smtClean="0">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Swedish KA, Factor SH, Goldstone SE. Prevention of recurrent high-grade </a:t>
            </a:r>
            <a:r>
              <a:rPr lang="en-GB" sz="1200" kern="1200" dirty="0" err="1" smtClean="0">
                <a:solidFill>
                  <a:schemeClr val="tx1"/>
                </a:solidFill>
                <a:effectLst/>
                <a:latin typeface="+mn-lt"/>
                <a:ea typeface="+mn-ea"/>
                <a:cs typeface="+mn-cs"/>
              </a:rPr>
              <a:t>analneoplasia</a:t>
            </a:r>
            <a:r>
              <a:rPr lang="en-GB" sz="1200" kern="1200" dirty="0" smtClean="0">
                <a:solidFill>
                  <a:schemeClr val="tx1"/>
                </a:solidFill>
                <a:effectLst/>
                <a:latin typeface="+mn-lt"/>
                <a:ea typeface="+mn-ea"/>
                <a:cs typeface="+mn-cs"/>
              </a:rPr>
              <a:t> with </a:t>
            </a:r>
            <a:r>
              <a:rPr lang="en-GB" sz="1200" kern="1200" dirty="0" err="1" smtClean="0">
                <a:solidFill>
                  <a:schemeClr val="tx1"/>
                </a:solidFill>
                <a:effectLst/>
                <a:latin typeface="+mn-lt"/>
                <a:ea typeface="+mn-ea"/>
                <a:cs typeface="+mn-cs"/>
              </a:rPr>
              <a:t>quadrivalent</a:t>
            </a:r>
            <a:r>
              <a:rPr lang="en-GB" sz="1200" kern="1200" dirty="0" smtClean="0">
                <a:solidFill>
                  <a:schemeClr val="tx1"/>
                </a:solidFill>
                <a:effectLst/>
                <a:latin typeface="+mn-lt"/>
                <a:ea typeface="+mn-ea"/>
                <a:cs typeface="+mn-cs"/>
              </a:rPr>
              <a:t> human papillomavirus vaccination of men who have </a:t>
            </a:r>
            <a:r>
              <a:rPr lang="en-GB" sz="1200" kern="1200" dirty="0" err="1" smtClean="0">
                <a:solidFill>
                  <a:schemeClr val="tx1"/>
                </a:solidFill>
                <a:effectLst/>
                <a:latin typeface="+mn-lt"/>
                <a:ea typeface="+mn-ea"/>
                <a:cs typeface="+mn-cs"/>
              </a:rPr>
              <a:t>sexwith</a:t>
            </a:r>
            <a:r>
              <a:rPr lang="en-GB" sz="1200" kern="1200" dirty="0" smtClean="0">
                <a:solidFill>
                  <a:schemeClr val="tx1"/>
                </a:solidFill>
                <a:effectLst/>
                <a:latin typeface="+mn-lt"/>
                <a:ea typeface="+mn-ea"/>
                <a:cs typeface="+mn-cs"/>
              </a:rPr>
              <a:t> men: a </a:t>
            </a:r>
            <a:r>
              <a:rPr lang="en-GB" sz="1200" kern="1200" dirty="0" err="1" smtClean="0">
                <a:solidFill>
                  <a:schemeClr val="tx1"/>
                </a:solidFill>
                <a:effectLst/>
                <a:latin typeface="+mn-lt"/>
                <a:ea typeface="+mn-ea"/>
                <a:cs typeface="+mn-cs"/>
              </a:rPr>
              <a:t>nonconcurrent</a:t>
            </a:r>
            <a:r>
              <a:rPr lang="en-GB" sz="1200" kern="1200" dirty="0" smtClean="0">
                <a:solidFill>
                  <a:schemeClr val="tx1"/>
                </a:solidFill>
                <a:effectLst/>
                <a:latin typeface="+mn-lt"/>
                <a:ea typeface="+mn-ea"/>
                <a:cs typeface="+mn-cs"/>
              </a:rPr>
              <a:t> cohort study. </a:t>
            </a:r>
            <a:r>
              <a:rPr lang="en-GB" sz="1200" kern="1200" dirty="0" err="1" smtClean="0">
                <a:solidFill>
                  <a:schemeClr val="tx1"/>
                </a:solidFill>
                <a:effectLst/>
                <a:latin typeface="+mn-lt"/>
                <a:ea typeface="+mn-ea"/>
                <a:cs typeface="+mn-cs"/>
              </a:rPr>
              <a:t>Clin</a:t>
            </a:r>
            <a:r>
              <a:rPr lang="en-GB" sz="1200" kern="1200" dirty="0" smtClean="0">
                <a:solidFill>
                  <a:schemeClr val="tx1"/>
                </a:solidFill>
                <a:effectLst/>
                <a:latin typeface="+mn-lt"/>
                <a:ea typeface="+mn-ea"/>
                <a:cs typeface="+mn-cs"/>
              </a:rPr>
              <a:t> Infect Dis. 2012;54:891-8.Available at </a:t>
            </a:r>
            <a:r>
              <a:rPr lang="en-GB" sz="1200" u="none" strike="noStrike" kern="1200" dirty="0" smtClean="0">
                <a:solidFill>
                  <a:schemeClr val="tx1"/>
                </a:solidFill>
                <a:effectLst/>
                <a:latin typeface="+mn-lt"/>
                <a:ea typeface="+mn-ea"/>
                <a:cs typeface="+mn-cs"/>
                <a:hlinkClick r:id="rId3"/>
              </a:rPr>
              <a:t>https://www.ncbi.nlm.nih.gov/pubmed/22291111</a:t>
            </a:r>
            <a:r>
              <a:rPr lang="en-GB" sz="1200" kern="1200" dirty="0" smtClean="0">
                <a:solidFill>
                  <a:schemeClr val="tx1"/>
                </a:solidFill>
                <a:effectLst/>
                <a:latin typeface="+mn-lt"/>
                <a:ea typeface="+mn-ea"/>
                <a:cs typeface="+mn-cs"/>
              </a:rPr>
              <a:t> [Accessed by PHE on 29th May 2019]</a:t>
            </a:r>
          </a:p>
          <a:p>
            <a:pPr marL="0" indent="0">
              <a:lnSpc>
                <a:spcPct val="115000"/>
              </a:lnSpc>
              <a:spcAft>
                <a:spcPts val="1000"/>
              </a:spcAft>
              <a:buFont typeface="Arial" panose="020B0604020202020204" pitchFamily="34" charset="0"/>
              <a:buNone/>
              <a:defRPr/>
            </a:pPr>
            <a:endParaRPr lang="en-GB"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B6BEFD00-E625-49CD-B590-AB06703CF90B}" type="slidenum">
              <a:rPr lang="en-GB" smtClean="0"/>
              <a:t>23</a:t>
            </a:fld>
            <a:endParaRPr lang="en-GB"/>
          </a:p>
        </p:txBody>
      </p:sp>
    </p:spTree>
    <p:extLst>
      <p:ext uri="{BB962C8B-B14F-4D97-AF65-F5344CB8AC3E}">
        <p14:creationId xmlns:p14="http://schemas.microsoft.com/office/powerpoint/2010/main" val="428240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a:ln/>
        </p:spPr>
      </p:sp>
      <p:sp>
        <p:nvSpPr>
          <p:cNvPr id="534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534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D1E356F5-5CC1-476E-ACB7-5465F7943681}" type="slidenum">
              <a:rPr lang="en-US" altLang="en-US">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24</a:t>
            </a:fld>
            <a:endParaRPr lang="en-GB"/>
          </a:p>
        </p:txBody>
      </p:sp>
    </p:spTree>
    <p:extLst>
      <p:ext uri="{BB962C8B-B14F-4D97-AF65-F5344CB8AC3E}">
        <p14:creationId xmlns:p14="http://schemas.microsoft.com/office/powerpoint/2010/main" val="57525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latin typeface="+mn-lt"/>
              </a:rPr>
              <a:t>Schedule for Gardasil</a:t>
            </a:r>
          </a:p>
          <a:p>
            <a:pPr marL="168330" indent="-168330">
              <a:buFont typeface="Arial" panose="020B0604020202020204" pitchFamily="34" charset="0"/>
              <a:buChar char="•"/>
              <a:defRPr/>
            </a:pPr>
            <a:r>
              <a:rPr lang="en-GB" dirty="0">
                <a:latin typeface="+mn-lt"/>
              </a:rPr>
              <a:t>First dose of 0.5ml </a:t>
            </a:r>
            <a:r>
              <a:rPr lang="en-GB" dirty="0" smtClean="0">
                <a:latin typeface="+mn-lt"/>
              </a:rPr>
              <a:t>Gardasil </a:t>
            </a:r>
            <a:r>
              <a:rPr lang="en-GB" dirty="0">
                <a:latin typeface="+mn-lt"/>
              </a:rPr>
              <a:t>HPV vaccine.  Second dose 0.5ml </a:t>
            </a:r>
            <a:r>
              <a:rPr lang="en-GB" b="1" u="sng" dirty="0">
                <a:latin typeface="+mn-lt"/>
              </a:rPr>
              <a:t>at least 6 </a:t>
            </a:r>
            <a:r>
              <a:rPr lang="en-GB" dirty="0">
                <a:latin typeface="+mn-lt"/>
              </a:rPr>
              <a:t>to 24 months after first dose .  </a:t>
            </a:r>
            <a:endParaRPr lang="en-GB" dirty="0" smtClean="0">
              <a:latin typeface="+mn-lt"/>
            </a:endParaRPr>
          </a:p>
          <a:p>
            <a:pPr marL="168330" indent="-168330">
              <a:buFont typeface="Arial" panose="020B0604020202020204" pitchFamily="34" charset="0"/>
              <a:buChar char="•"/>
              <a:defRPr/>
            </a:pPr>
            <a:endParaRPr lang="en-GB" dirty="0" smtClean="0">
              <a:latin typeface="+mn-lt"/>
            </a:endParaRPr>
          </a:p>
          <a:p>
            <a:pPr>
              <a:defRPr/>
            </a:pPr>
            <a:r>
              <a:rPr lang="en-US" b="1" dirty="0" smtClean="0"/>
              <a:t>Three dose schedule (&gt; 15 years)</a:t>
            </a:r>
          </a:p>
          <a:p>
            <a:pPr marL="0" indent="0">
              <a:buFont typeface="Arial" panose="020B0604020202020204" pitchFamily="34" charset="0"/>
              <a:buNone/>
              <a:defRPr/>
            </a:pPr>
            <a:r>
              <a:rPr lang="en-US" dirty="0" smtClean="0"/>
              <a:t>First dose of 0.5ml of Gardasil® HPV vaccine.  </a:t>
            </a:r>
          </a:p>
          <a:p>
            <a:pPr>
              <a:buFont typeface="Arial" panose="020B0604020202020204" pitchFamily="34" charset="0"/>
              <a:buNone/>
              <a:defRPr/>
            </a:pPr>
            <a:r>
              <a:rPr lang="en-US" dirty="0" smtClean="0"/>
              <a:t>Second dose of 0.5ml at least one month after the first dose and </a:t>
            </a:r>
          </a:p>
          <a:p>
            <a:pPr>
              <a:buFont typeface="Arial" panose="020B0604020202020204" pitchFamily="34" charset="0"/>
              <a:buNone/>
              <a:defRPr/>
            </a:pPr>
            <a:r>
              <a:rPr lang="en-US" dirty="0" smtClean="0"/>
              <a:t>a third dose of 0.5ml at least three months after the second dose. </a:t>
            </a:r>
            <a:endParaRPr lang="en-GB" dirty="0" smtClean="0"/>
          </a:p>
          <a:p>
            <a:pPr marL="0" indent="0">
              <a:buFont typeface="Arial" panose="020B0604020202020204" pitchFamily="34" charset="0"/>
              <a:buNone/>
              <a:defRPr/>
            </a:pPr>
            <a:r>
              <a:rPr lang="en-US" dirty="0" smtClean="0">
                <a:latin typeface="+mn-lt"/>
              </a:rPr>
              <a:t>Vaccination is now covered by the national HPV vaccination </a:t>
            </a:r>
            <a:r>
              <a:rPr lang="en-US" dirty="0" err="1" smtClean="0">
                <a:latin typeface="+mn-lt"/>
              </a:rPr>
              <a:t>programme</a:t>
            </a:r>
            <a:r>
              <a:rPr lang="en-US" dirty="0" smtClean="0">
                <a:latin typeface="+mn-lt"/>
              </a:rPr>
              <a:t> for eligible cohorts</a:t>
            </a:r>
            <a:r>
              <a:rPr lang="en-US" baseline="0" dirty="0" smtClean="0">
                <a:latin typeface="+mn-lt"/>
              </a:rPr>
              <a:t>, up to the age of 25 years</a:t>
            </a:r>
            <a:r>
              <a:rPr lang="en-US" dirty="0" smtClean="0">
                <a:latin typeface="+mn-lt"/>
              </a:rPr>
              <a:t>.   </a:t>
            </a:r>
          </a:p>
          <a:p>
            <a:pPr marL="0" indent="0">
              <a:buFont typeface="Arial" panose="020B0604020202020204" pitchFamily="34" charset="0"/>
              <a:buNone/>
              <a:defRPr/>
            </a:pPr>
            <a:r>
              <a:rPr lang="en-US" dirty="0" smtClean="0">
                <a:latin typeface="+mn-lt"/>
              </a:rPr>
              <a:t>If a person</a:t>
            </a:r>
            <a:r>
              <a:rPr lang="en-US" baseline="0" dirty="0" smtClean="0">
                <a:latin typeface="+mn-lt"/>
              </a:rPr>
              <a:t> </a:t>
            </a:r>
            <a:r>
              <a:rPr lang="en-US" dirty="0" smtClean="0">
                <a:latin typeface="+mn-lt"/>
              </a:rPr>
              <a:t>receives their first dose before turning 25, the course should be completed as per schedule. </a:t>
            </a:r>
            <a:endParaRPr lang="en-GB" dirty="0" smtClean="0"/>
          </a:p>
          <a:p>
            <a:pPr marL="168330" indent="-168330">
              <a:buFont typeface="Arial" panose="020B0604020202020204" pitchFamily="34" charset="0"/>
              <a:buChar char="•"/>
              <a:defRPr/>
            </a:pPr>
            <a:endParaRPr lang="en-GB" dirty="0" smtClean="0">
              <a:latin typeface="+mn-lt"/>
            </a:endParaRPr>
          </a:p>
        </p:txBody>
      </p:sp>
      <p:sp>
        <p:nvSpPr>
          <p:cNvPr id="547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433D6C35-F321-466B-8ABB-6080D9294045}" type="slidenum">
              <a:rPr lang="en-GB" altLang="en-US">
                <a:solidFill>
                  <a:prstClr val="black"/>
                </a:solidFill>
                <a:latin typeface="Times New Roman" pitchFamily="18" charset="0"/>
              </a:rPr>
              <a:pPr eaLnBrk="1" hangingPunct="1">
                <a:spcBef>
                  <a:spcPct val="0"/>
                </a:spcBef>
                <a:buClr>
                  <a:prstClr val="white"/>
                </a:buClr>
              </a:pPr>
              <a:t>27</a:t>
            </a:fld>
            <a:endParaRPr lang="en-GB" altLang="en-US">
              <a:solidFill>
                <a:prstClr val="black"/>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smtClean="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28</a:t>
            </a:fld>
            <a:endParaRPr lang="en-GB"/>
          </a:p>
        </p:txBody>
      </p:sp>
    </p:spTree>
    <p:extLst>
      <p:ext uri="{BB962C8B-B14F-4D97-AF65-F5344CB8AC3E}">
        <p14:creationId xmlns:p14="http://schemas.microsoft.com/office/powerpoint/2010/main" val="261078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37888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330" indent="-168330">
              <a:buFont typeface="Arial" panose="020B0604020202020204" pitchFamily="34" charset="0"/>
              <a:buChar char="•"/>
              <a:defRPr/>
            </a:pPr>
            <a:r>
              <a:rPr lang="en-GB" altLang="en-US" dirty="0"/>
              <a:t>If course is interrupted, resume, do not repeat doses,  allow appropriate intervals between remaining doses.  </a:t>
            </a:r>
          </a:p>
          <a:p>
            <a:pPr marL="168330" indent="-168330">
              <a:buFont typeface="Arial" panose="020B0604020202020204" pitchFamily="34" charset="0"/>
              <a:buChar char="•"/>
              <a:defRPr/>
            </a:pPr>
            <a:r>
              <a:rPr lang="en-GB" altLang="en-US" dirty="0" smtClean="0"/>
              <a:t>Complete </a:t>
            </a:r>
            <a:r>
              <a:rPr lang="en-GB" altLang="en-US" dirty="0"/>
              <a:t>the course using the 0, 1, 4-6 or 0, 6-24 months schedule depending on the age of the </a:t>
            </a:r>
            <a:r>
              <a:rPr lang="en-GB" altLang="en-US" dirty="0" smtClean="0"/>
              <a:t>individual when he or </a:t>
            </a:r>
            <a:r>
              <a:rPr lang="en-GB" altLang="en-US" dirty="0"/>
              <a:t>she received the first dose and whether one or two doses have already been given.</a:t>
            </a:r>
          </a:p>
          <a:p>
            <a:pPr marL="168330" indent="-168330">
              <a:buFont typeface="Arial" panose="020B0604020202020204" pitchFamily="34" charset="0"/>
              <a:buChar char="•"/>
              <a:defRPr/>
            </a:pPr>
            <a:r>
              <a:rPr lang="en-GB" dirty="0"/>
              <a:t>The </a:t>
            </a:r>
            <a:r>
              <a:rPr lang="en-GB" dirty="0" smtClean="0"/>
              <a:t>individual</a:t>
            </a:r>
            <a:r>
              <a:rPr lang="en-GB" baseline="0" dirty="0" smtClean="0"/>
              <a:t> </a:t>
            </a:r>
            <a:r>
              <a:rPr lang="en-GB" dirty="0" smtClean="0"/>
              <a:t>must </a:t>
            </a:r>
            <a:r>
              <a:rPr lang="en-GB" dirty="0"/>
              <a:t>complete the full 2 or 3 dose course to ensure they are fully protected.</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Those who commenced HPV immunisation using </a:t>
            </a:r>
            <a:r>
              <a:rPr lang="en-GB" altLang="en-US" dirty="0" err="1" smtClean="0"/>
              <a:t>Cervarix</a:t>
            </a:r>
            <a:r>
              <a:rPr lang="en-GB" altLang="en-US" dirty="0" smtClean="0"/>
              <a:t>® can complete the course using Gardasil.  </a:t>
            </a:r>
          </a:p>
          <a:p>
            <a:pPr>
              <a:defRPr/>
            </a:pPr>
            <a:endParaRPr lang="en-GB" altLang="en-US" dirty="0" smtClean="0"/>
          </a:p>
        </p:txBody>
      </p:sp>
      <p:sp>
        <p:nvSpPr>
          <p:cNvPr id="549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1B9E6D97-F136-4A09-9527-38CB6727B423}" type="slidenum">
              <a:rPr lang="en-US" altLang="en-US">
                <a:solidFill>
                  <a:srgbClr val="EEECE1"/>
                </a:solidFill>
                <a:latin typeface="Times New Roman" pitchFamily="18" charset="0"/>
              </a:rPr>
              <a:pPr eaLnBrk="1" hangingPunct="1">
                <a:spcBef>
                  <a:spcPct val="0"/>
                </a:spcBef>
                <a:buClr>
                  <a:prstClr val="white"/>
                </a:buClr>
              </a:pPr>
              <a:t>29</a:t>
            </a:fld>
            <a:endParaRPr lang="en-US" altLang="en-US">
              <a:solidFill>
                <a:srgbClr val="EEECE1"/>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30" indent="-168330">
              <a:buFont typeface="Arial" panose="020B0604020202020204" pitchFamily="34" charset="0"/>
              <a:buChar char="•"/>
              <a:defRPr/>
            </a:pPr>
            <a:r>
              <a:rPr lang="en-GB" dirty="0" smtClean="0">
                <a:latin typeface="+mn-lt"/>
              </a:rPr>
              <a:t>Gardasil® is presented as a suspension, shake before use to form a white cloudy liquid</a:t>
            </a:r>
          </a:p>
          <a:p>
            <a:pPr marL="168330" indent="-168330">
              <a:buFont typeface="Arial" panose="020B0604020202020204" pitchFamily="34" charset="0"/>
              <a:buChar char="•"/>
              <a:defRPr/>
            </a:pPr>
            <a:r>
              <a:rPr lang="en-GB" dirty="0" smtClean="0">
                <a:latin typeface="+mn-lt"/>
              </a:rPr>
              <a:t>Gardasil® is given by intramuscular injection into the deltoid.  </a:t>
            </a:r>
          </a:p>
          <a:p>
            <a:pPr marL="168330" indent="-168330">
              <a:buFont typeface="Arial" panose="020B0604020202020204" pitchFamily="34" charset="0"/>
              <a:buChar char="•"/>
              <a:defRPr/>
            </a:pPr>
            <a:r>
              <a:rPr lang="en-GB" dirty="0" smtClean="0">
                <a:latin typeface="+mn-lt"/>
              </a:rPr>
              <a:t>However, for individuals who have a bleeding disorder, vaccines should be given </a:t>
            </a:r>
          </a:p>
          <a:p>
            <a:pPr>
              <a:buFont typeface="Arial" panose="020B0604020202020204" pitchFamily="34" charset="0"/>
              <a:buNone/>
              <a:defRPr/>
            </a:pPr>
            <a:r>
              <a:rPr lang="en-GB" dirty="0" smtClean="0">
                <a:latin typeface="+mn-lt"/>
              </a:rPr>
              <a:t>by deep subcutaneous injection to reduce the risk of bleeding.</a:t>
            </a:r>
          </a:p>
          <a:p>
            <a:pPr marL="168330" indent="-168330">
              <a:buFont typeface="Arial" panose="020B0604020202020204" pitchFamily="34" charset="0"/>
              <a:buChar char="•"/>
              <a:defRPr/>
            </a:pPr>
            <a:r>
              <a:rPr lang="en-GB" dirty="0" smtClean="0">
                <a:latin typeface="+mn-lt"/>
              </a:rPr>
              <a:t>Can be given at the same time as other vaccines e.g. Td/IPV, MMR and Hepatitis B vaccines. </a:t>
            </a:r>
          </a:p>
          <a:p>
            <a:pPr marL="168330" indent="-168330">
              <a:buFont typeface="Arial" panose="020B0604020202020204" pitchFamily="34" charset="0"/>
              <a:buChar char="•"/>
              <a:defRPr/>
            </a:pPr>
            <a:r>
              <a:rPr lang="en-GB" dirty="0" smtClean="0">
                <a:latin typeface="+mn-lt"/>
              </a:rPr>
              <a:t>Give in separate sites preferably in a different limb.  If given in the same limb, vaccines should be </a:t>
            </a:r>
          </a:p>
          <a:p>
            <a:pPr>
              <a:buFont typeface="Arial" panose="020B0604020202020204" pitchFamily="34" charset="0"/>
              <a:buNone/>
              <a:defRPr/>
            </a:pPr>
            <a:r>
              <a:rPr lang="en-GB" dirty="0" smtClean="0">
                <a:latin typeface="+mn-lt"/>
              </a:rPr>
              <a:t>administered 2.5cm apart and the site of administration should be documented.  </a:t>
            </a:r>
          </a:p>
          <a:p>
            <a:pPr>
              <a:buFont typeface="Arial" panose="020B0604020202020204" pitchFamily="34" charset="0"/>
              <a:buNone/>
              <a:defRPr/>
            </a:pPr>
            <a:endParaRPr lang="en-GB" dirty="0" smtClean="0">
              <a:latin typeface="+mn-lt"/>
            </a:endParaRPr>
          </a:p>
          <a:p>
            <a:pPr>
              <a:buFont typeface="Arial" panose="020B0604020202020204" pitchFamily="34" charset="0"/>
              <a:buNone/>
              <a:defRPr/>
            </a:pPr>
            <a:endParaRPr lang="en-GB" dirty="0" smtClean="0">
              <a:latin typeface="+mn-lt"/>
            </a:endParaRPr>
          </a:p>
        </p:txBody>
      </p:sp>
      <p:sp>
        <p:nvSpPr>
          <p:cNvPr id="4" name="Slide Number Placeholder 3"/>
          <p:cNvSpPr>
            <a:spLocks noGrp="1"/>
          </p:cNvSpPr>
          <p:nvPr>
            <p:ph type="sldNum" sz="quarter" idx="10"/>
          </p:nvPr>
        </p:nvSpPr>
        <p:spPr/>
        <p:txBody>
          <a:bodyPr/>
          <a:lstStyle/>
          <a:p>
            <a:fld id="{B6BEFD00-E625-49CD-B590-AB06703CF90B}" type="slidenum">
              <a:rPr lang="en-GB" smtClean="0"/>
              <a:t>31</a:t>
            </a:fld>
            <a:endParaRPr lang="en-GB"/>
          </a:p>
        </p:txBody>
      </p:sp>
    </p:spTree>
    <p:extLst>
      <p:ext uri="{BB962C8B-B14F-4D97-AF65-F5344CB8AC3E}">
        <p14:creationId xmlns:p14="http://schemas.microsoft.com/office/powerpoint/2010/main" val="144008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ln/>
        </p:spPr>
      </p:sp>
      <p:sp>
        <p:nvSpPr>
          <p:cNvPr id="38297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smtClean="0">
                <a:solidFill>
                  <a:schemeClr val="tx1"/>
                </a:solidFill>
                <a:effectLst/>
                <a:latin typeface="+mn-lt"/>
                <a:ea typeface="ヒラギノ角ゴ Pro W3" pitchFamily="84" charset="-128"/>
                <a:cs typeface="ヒラギノ角ゴ Pro W3" pitchFamily="84" charset="-128"/>
              </a:rPr>
              <a:t> has </a:t>
            </a:r>
            <a:r>
              <a:rPr lang="en-GB" sz="1200" kern="1200" dirty="0" smtClean="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marL="0" indent="0">
              <a:buFont typeface="Arial" panose="020B0604020202020204" pitchFamily="34" charset="0"/>
              <a:buNone/>
              <a:defRPr/>
            </a:pPr>
            <a:endParaRPr lang="en-GB" dirty="0" smtClean="0"/>
          </a:p>
        </p:txBody>
      </p:sp>
      <p:sp>
        <p:nvSpPr>
          <p:cNvPr id="553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42C4EC05-AC56-49EF-8977-B3E3B9915B82}" type="slidenum">
              <a:rPr lang="en-US" altLang="en-US">
                <a:solidFill>
                  <a:srgbClr val="EEECE1"/>
                </a:solidFill>
                <a:latin typeface="Times New Roman" pitchFamily="18" charset="0"/>
              </a:rPr>
              <a:pPr eaLnBrk="1" hangingPunct="1">
                <a:spcBef>
                  <a:spcPct val="0"/>
                </a:spcBef>
                <a:buClr>
                  <a:prstClr val="white"/>
                </a:buClr>
              </a:pPr>
              <a:t>32</a:t>
            </a:fld>
            <a:endParaRPr lang="en-US" altLang="en-US">
              <a:solidFill>
                <a:srgbClr val="EEECE1"/>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330" indent="-168330">
              <a:buFont typeface="Arial" panose="020B0604020202020204" pitchFamily="34" charset="0"/>
              <a:buChar char="•"/>
              <a:defRPr/>
            </a:pPr>
            <a:r>
              <a:rPr lang="en-GB" dirty="0">
                <a:latin typeface="+mn-lt"/>
              </a:rPr>
              <a:t>Vaccines undergo rigorous safety testing as part of the licensing process.  </a:t>
            </a:r>
          </a:p>
          <a:p>
            <a:pPr>
              <a:defRPr/>
            </a:pPr>
            <a:endParaRPr lang="en-GB" dirty="0">
              <a:latin typeface="+mn-lt"/>
            </a:endParaRPr>
          </a:p>
          <a:p>
            <a:pPr marL="168330" indent="-168330">
              <a:buFont typeface="Arial" panose="020B0604020202020204" pitchFamily="34" charset="0"/>
              <a:buChar char="•"/>
              <a:defRPr/>
            </a:pPr>
            <a:r>
              <a:rPr lang="en-GB" dirty="0">
                <a:latin typeface="+mn-lt"/>
              </a:rPr>
              <a:t>The safety of HPV vaccines was tested in thousands of volunteers before the vaccines were approved.</a:t>
            </a:r>
          </a:p>
          <a:p>
            <a:pPr>
              <a:defRPr/>
            </a:pPr>
            <a:r>
              <a:rPr lang="en-GB" dirty="0">
                <a:latin typeface="+mn-lt"/>
              </a:rPr>
              <a:t>  </a:t>
            </a:r>
          </a:p>
          <a:p>
            <a:pPr marL="168330" indent="-168330">
              <a:buFont typeface="Arial" panose="020B0604020202020204" pitchFamily="34" charset="0"/>
              <a:buChar char="•"/>
              <a:defRPr/>
            </a:pPr>
            <a:r>
              <a:rPr lang="en-GB" dirty="0">
                <a:latin typeface="+mn-lt"/>
              </a:rPr>
              <a:t>All international bodies have continually reported that HPV vaccines are safe with no known long‐term side effects.</a:t>
            </a:r>
          </a:p>
          <a:p>
            <a:pPr>
              <a:defRPr/>
            </a:pPr>
            <a:endParaRPr lang="en-GB" dirty="0">
              <a:latin typeface="+mn-lt"/>
            </a:endParaRPr>
          </a:p>
          <a:p>
            <a:pPr marL="168330" indent="-168330">
              <a:buFont typeface="Arial" panose="020B0604020202020204" pitchFamily="34" charset="0"/>
              <a:buChar char="•"/>
              <a:defRPr/>
            </a:pPr>
            <a:r>
              <a:rPr lang="en-GB" dirty="0"/>
              <a:t>Most common adverse reactions after HPV vaccination include:</a:t>
            </a:r>
          </a:p>
          <a:p>
            <a:pPr>
              <a:defRPr/>
            </a:pPr>
            <a:r>
              <a:rPr lang="en-GB" dirty="0"/>
              <a:t>	</a:t>
            </a:r>
            <a:r>
              <a:rPr lang="en-GB" b="1" dirty="0">
                <a:solidFill>
                  <a:srgbClr val="0099CC"/>
                </a:solidFill>
              </a:rPr>
              <a:t>-</a:t>
            </a:r>
            <a:r>
              <a:rPr lang="en-GB" dirty="0"/>
              <a:t> Mild to moderate pain at injection site</a:t>
            </a:r>
          </a:p>
          <a:p>
            <a:pPr>
              <a:defRPr/>
            </a:pPr>
            <a:r>
              <a:rPr lang="en-GB" dirty="0"/>
              <a:t>	</a:t>
            </a:r>
            <a:r>
              <a:rPr lang="en-GB" b="1" dirty="0">
                <a:solidFill>
                  <a:srgbClr val="0099CC"/>
                </a:solidFill>
              </a:rPr>
              <a:t>-</a:t>
            </a:r>
            <a:r>
              <a:rPr lang="en-GB" dirty="0"/>
              <a:t> Redness and immediate localised stinging at the injection site</a:t>
            </a:r>
          </a:p>
          <a:p>
            <a:pPr>
              <a:defRPr/>
            </a:pPr>
            <a:r>
              <a:rPr lang="en-GB" dirty="0"/>
              <a:t>	</a:t>
            </a:r>
            <a:r>
              <a:rPr lang="en-GB" b="1" dirty="0">
                <a:solidFill>
                  <a:srgbClr val="0099CC"/>
                </a:solidFill>
              </a:rPr>
              <a:t>- </a:t>
            </a:r>
            <a:r>
              <a:rPr lang="en-GB" dirty="0"/>
              <a:t>Headache, fatigue, muscle aches, low grade fever</a:t>
            </a:r>
          </a:p>
          <a:p>
            <a:pPr>
              <a:defRPr/>
            </a:pPr>
            <a:r>
              <a:rPr lang="en-GB" dirty="0"/>
              <a:t>	</a:t>
            </a:r>
            <a:r>
              <a:rPr lang="en-GB" b="1" dirty="0">
                <a:solidFill>
                  <a:srgbClr val="0099CC"/>
                </a:solidFill>
              </a:rPr>
              <a:t>- </a:t>
            </a:r>
            <a:r>
              <a:rPr lang="en-GB" dirty="0"/>
              <a:t>Anaphylaxis is possible but extremely rare</a:t>
            </a:r>
          </a:p>
          <a:p>
            <a:pPr>
              <a:defRPr/>
            </a:pPr>
            <a:r>
              <a:rPr lang="en-GB" dirty="0">
                <a:latin typeface="+mn-lt"/>
              </a:rPr>
              <a:t>  </a:t>
            </a:r>
          </a:p>
          <a:p>
            <a:pPr marL="168330" indent="-168330">
              <a:buFont typeface="Arial" panose="020B0604020202020204" pitchFamily="34" charset="0"/>
              <a:buChar char="•"/>
              <a:defRPr/>
            </a:pPr>
            <a:endParaRPr lang="en-GB" altLang="en-US" dirty="0" smtClean="0"/>
          </a:p>
        </p:txBody>
      </p:sp>
      <p:sp>
        <p:nvSpPr>
          <p:cNvPr id="555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E147BEAE-0872-45F2-B274-B65BCB37C3E2}" type="slidenum">
              <a:rPr lang="en-US" altLang="en-US">
                <a:solidFill>
                  <a:srgbClr val="EEECE1"/>
                </a:solidFill>
                <a:latin typeface="Times New Roman" pitchFamily="18" charset="0"/>
              </a:rPr>
              <a:pPr eaLnBrk="1" hangingPunct="1">
                <a:spcBef>
                  <a:spcPct val="0"/>
                </a:spcBef>
                <a:buClr>
                  <a:prstClr val="white"/>
                </a:buClr>
              </a:pPr>
              <a:t>33</a:t>
            </a:fld>
            <a:endParaRPr lang="en-US" altLang="en-US">
              <a:solidFill>
                <a:srgbClr val="EEECE1"/>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330" indent="-168330">
              <a:buFont typeface="Arial" panose="020B0604020202020204" pitchFamily="34" charset="0"/>
              <a:buChar char="•"/>
              <a:defRPr/>
            </a:pPr>
            <a:r>
              <a:rPr lang="en-GB" dirty="0"/>
              <a:t>There is no data for two dose schedules for immunocompromised individuals. </a:t>
            </a:r>
            <a:endParaRPr lang="en-GB" dirty="0" smtClean="0"/>
          </a:p>
          <a:p>
            <a:pPr>
              <a:buFont typeface="Arial" panose="020B0604020202020204" pitchFamily="34" charset="0"/>
              <a:buNone/>
              <a:defRPr/>
            </a:pPr>
            <a:r>
              <a:rPr lang="en-GB" dirty="0" smtClean="0"/>
              <a:t>Therefore </a:t>
            </a:r>
            <a:r>
              <a:rPr lang="en-GB" dirty="0"/>
              <a:t>a </a:t>
            </a:r>
            <a:r>
              <a:rPr lang="en-GB" b="1" u="sng" dirty="0"/>
              <a:t>3</a:t>
            </a:r>
            <a:r>
              <a:rPr lang="en-GB" dirty="0"/>
              <a:t> dose schedule should be used for females known to be HIV-infected, </a:t>
            </a:r>
            <a:endParaRPr lang="en-GB" dirty="0" smtClean="0"/>
          </a:p>
          <a:p>
            <a:pPr>
              <a:buFont typeface="Arial" panose="020B0604020202020204" pitchFamily="34" charset="0"/>
              <a:buNone/>
              <a:defRPr/>
            </a:pPr>
            <a:r>
              <a:rPr lang="en-GB" dirty="0" smtClean="0"/>
              <a:t>including </a:t>
            </a:r>
            <a:r>
              <a:rPr lang="en-GB" dirty="0"/>
              <a:t>those on antiretroviral Rx, or known to be immunocompromised at the time of immunisation.  </a:t>
            </a:r>
          </a:p>
          <a:p>
            <a:pPr marL="168330" indent="-168330">
              <a:buFont typeface="Arial" panose="020B0604020202020204" pitchFamily="34" charset="0"/>
              <a:buChar char="•"/>
              <a:defRPr/>
            </a:pPr>
            <a:r>
              <a:rPr lang="en-GB" dirty="0"/>
              <a:t>Re-immunisation should be considered after completion of treatment or recovery </a:t>
            </a:r>
            <a:endParaRPr lang="en-GB" dirty="0" smtClean="0"/>
          </a:p>
          <a:p>
            <a:pPr>
              <a:buFont typeface="Arial" panose="020B0604020202020204" pitchFamily="34" charset="0"/>
              <a:buNone/>
              <a:defRPr/>
            </a:pPr>
            <a:r>
              <a:rPr lang="en-GB" dirty="0" smtClean="0"/>
              <a:t>and </a:t>
            </a:r>
            <a:r>
              <a:rPr lang="en-GB" dirty="0"/>
              <a:t>specialist advice should be sought.</a:t>
            </a:r>
            <a:endParaRPr lang="en-GB" altLang="en-US" dirty="0" smtClean="0"/>
          </a:p>
        </p:txBody>
      </p:sp>
      <p:sp>
        <p:nvSpPr>
          <p:cNvPr id="550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727CADDF-352F-4A13-A021-8284F624A06D}" type="slidenum">
              <a:rPr lang="en-US" altLang="en-US">
                <a:solidFill>
                  <a:srgbClr val="EEECE1"/>
                </a:solidFill>
                <a:latin typeface="Times New Roman" pitchFamily="18" charset="0"/>
              </a:rPr>
              <a:pPr eaLnBrk="1" hangingPunct="1">
                <a:spcBef>
                  <a:spcPct val="0"/>
                </a:spcBef>
                <a:buClr>
                  <a:prstClr val="white"/>
                </a:buClr>
              </a:pPr>
              <a:t>35</a:t>
            </a:fld>
            <a:endParaRPr lang="en-US" altLang="en-US">
              <a:solidFill>
                <a:srgbClr val="EEECE1"/>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ln/>
        </p:spPr>
      </p:sp>
      <p:sp>
        <p:nvSpPr>
          <p:cNvPr id="551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GB" altLang="en-US" dirty="0" smtClean="0"/>
              <a:t>If patient finds out she is pregnant after starting a course of HPV vaccine she should continue her pregnancy a</a:t>
            </a:r>
          </a:p>
          <a:p>
            <a:pPr>
              <a:buFont typeface="Wingdings" pitchFamily="2" charset="2"/>
              <a:buNone/>
            </a:pPr>
            <a:r>
              <a:rPr lang="en-GB" altLang="en-US" dirty="0" err="1" smtClean="0"/>
              <a:t>nd</a:t>
            </a:r>
            <a:r>
              <a:rPr lang="en-GB" altLang="en-US" dirty="0" smtClean="0"/>
              <a:t> complete the </a:t>
            </a:r>
            <a:r>
              <a:rPr lang="en-GB" altLang="en-US" b="1" u="sng" dirty="0" smtClean="0"/>
              <a:t>3</a:t>
            </a:r>
            <a:r>
              <a:rPr lang="en-GB" altLang="en-US" b="1" dirty="0" smtClean="0"/>
              <a:t> </a:t>
            </a:r>
            <a:r>
              <a:rPr lang="en-GB" altLang="en-US" dirty="0" smtClean="0"/>
              <a:t>dose HPV vaccine schedule after delivery. This precautionary advice is based on lack of</a:t>
            </a:r>
          </a:p>
          <a:p>
            <a:pPr>
              <a:buFont typeface="Wingdings" pitchFamily="2" charset="2"/>
              <a:buNone/>
            </a:pPr>
            <a:r>
              <a:rPr lang="en-GB" altLang="en-US" dirty="0" smtClean="0"/>
              <a:t> data regarding HPV vaccination during pregnancy rather than any known risk. </a:t>
            </a:r>
          </a:p>
          <a:p>
            <a:pPr>
              <a:buFont typeface="Wingdings" pitchFamily="2" charset="2"/>
              <a:buNone/>
            </a:pPr>
            <a:r>
              <a:rPr lang="en-GB" altLang="en-US" dirty="0" smtClean="0"/>
              <a:t>Inactivated vaccines are not a risk in pregnancy however as a precaution HPV vaccine is not recommended in pregnancy. </a:t>
            </a:r>
          </a:p>
          <a:p>
            <a:pPr>
              <a:buFont typeface="Wingdings" pitchFamily="2" charset="2"/>
              <a:buNone/>
            </a:pPr>
            <a:r>
              <a:rPr lang="en-GB" altLang="en-US" dirty="0" smtClean="0"/>
              <a:t>Routine questioning about  pregnancy or LMP  is not required before offering vaccine.</a:t>
            </a:r>
          </a:p>
          <a:p>
            <a:endParaRPr lang="en-GB" altLang="en-US" dirty="0" smtClean="0"/>
          </a:p>
        </p:txBody>
      </p:sp>
      <p:sp>
        <p:nvSpPr>
          <p:cNvPr id="551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457A1785-2A19-4D33-9071-DCFF12F780DF}" type="slidenum">
              <a:rPr lang="en-US" altLang="en-US">
                <a:solidFill>
                  <a:prstClr val="black"/>
                </a:solidFill>
                <a:latin typeface="Times New Roman" pitchFamily="18" charset="0"/>
              </a:rPr>
              <a:pPr eaLnBrk="1" hangingPunct="1">
                <a:spcBef>
                  <a:spcPct val="0"/>
                </a:spcBef>
                <a:buClr>
                  <a:prstClr val="white"/>
                </a:buClr>
              </a:pPr>
              <a:t>36</a:t>
            </a:fld>
            <a:endParaRPr lang="en-US" altLang="en-US">
              <a:solidFill>
                <a:prstClr val="black"/>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details</a:t>
            </a:r>
            <a:r>
              <a:rPr lang="en-GB" baseline="0" dirty="0" smtClean="0"/>
              <a:t> of where to contact in the case of cold chain breech </a:t>
            </a:r>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38</a:t>
            </a:fld>
            <a:endParaRPr lang="en-GB"/>
          </a:p>
        </p:txBody>
      </p:sp>
    </p:spTree>
    <p:extLst>
      <p:ext uri="{BB962C8B-B14F-4D97-AF65-F5344CB8AC3E}">
        <p14:creationId xmlns:p14="http://schemas.microsoft.com/office/powerpoint/2010/main" val="52139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itchFamily="2" charset="2"/>
              <a:buChar char="§"/>
              <a:defRPr/>
            </a:pPr>
            <a:r>
              <a:rPr lang="en-GB" altLang="en-US" dirty="0" smtClean="0"/>
              <a:t>HPV is a double stranded DNA virus that infects the squamous </a:t>
            </a:r>
          </a:p>
          <a:p>
            <a:pPr>
              <a:buFont typeface="Wingdings" pitchFamily="2" charset="2"/>
              <a:buNone/>
              <a:defRPr/>
            </a:pPr>
            <a:r>
              <a:rPr lang="en-GB" altLang="en-US" dirty="0" smtClean="0"/>
              <a:t>epithelia including the skin and mucosae of the upper respiratory </a:t>
            </a:r>
          </a:p>
          <a:p>
            <a:pPr>
              <a:buFont typeface="Wingdings" pitchFamily="2" charset="2"/>
              <a:buNone/>
              <a:defRPr/>
            </a:pPr>
            <a:r>
              <a:rPr lang="en-GB" altLang="en-US" dirty="0" smtClean="0"/>
              <a:t>and </a:t>
            </a:r>
            <a:r>
              <a:rPr lang="en-GB" altLang="en-US" dirty="0" err="1" smtClean="0"/>
              <a:t>anogenital</a:t>
            </a:r>
            <a:r>
              <a:rPr lang="en-GB" altLang="en-US" dirty="0" smtClean="0"/>
              <a:t> tracts.</a:t>
            </a:r>
          </a:p>
          <a:p>
            <a:pPr>
              <a:buFont typeface="Wingdings" pitchFamily="2" charset="2"/>
              <a:buNone/>
              <a:defRPr/>
            </a:pPr>
            <a:endParaRPr lang="en-GB" altLang="en-US" dirty="0" smtClean="0"/>
          </a:p>
          <a:p>
            <a:pPr>
              <a:buFont typeface="Wingdings" pitchFamily="2" charset="2"/>
              <a:buNone/>
              <a:defRPr/>
            </a:pPr>
            <a:r>
              <a:rPr lang="en-GB" altLang="en-US" dirty="0" smtClean="0"/>
              <a:t>Spread through Skin to skin contact</a:t>
            </a:r>
          </a:p>
          <a:p>
            <a:pPr>
              <a:buFont typeface="Wingdings" pitchFamily="2" charset="2"/>
              <a:buNone/>
              <a:defRPr/>
            </a:pPr>
            <a:endParaRPr lang="en-GB" altLang="en-US" dirty="0" smtClean="0"/>
          </a:p>
        </p:txBody>
      </p:sp>
      <p:sp>
        <p:nvSpPr>
          <p:cNvPr id="535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D203714F-B555-41EF-856A-98443ADD228D}" type="slidenum">
              <a:rPr lang="en-US" altLang="en-US">
                <a:solidFill>
                  <a:prstClr val="black"/>
                </a:solidFill>
                <a:latin typeface="Times New Roman" pitchFamily="18" charset="0"/>
              </a:rPr>
              <a:pPr eaLnBrk="1" hangingPunct="1">
                <a:spcBef>
                  <a:spcPct val="0"/>
                </a:spcBef>
                <a:buClr>
                  <a:prstClr val="white"/>
                </a:buClr>
              </a:pPr>
              <a:t>5</a:t>
            </a:fld>
            <a:endParaRPr lang="en-US" altLang="en-US">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t>Cervical screening programmes will be reviewed in the future to accommodate increasingly vaccinated women where disease will be rare.</a:t>
            </a:r>
          </a:p>
          <a:p>
            <a:pPr marL="457200" lvl="0" indent="-457200">
              <a:buFont typeface="Arial" panose="020B0604020202020204" pitchFamily="34" charset="0"/>
              <a:buChar char="•"/>
            </a:pPr>
            <a:r>
              <a:rPr lang="en-GB" sz="1200" dirty="0" smtClean="0"/>
              <a:t>A new modelling study suggests that vaccinated women may only need three cervical screens in their lifetime (rather than the current 12 lifetime screens).</a:t>
            </a:r>
          </a:p>
          <a:p>
            <a:pPr marL="457200" lvl="0" indent="-457200">
              <a:buFont typeface="Arial" panose="020B0604020202020204" pitchFamily="34" charset="0"/>
              <a:buChar char="•"/>
            </a:pPr>
            <a:r>
              <a:rPr lang="en-GB" sz="1200" dirty="0" smtClean="0"/>
              <a:t>At present cervical screening programmes remain unchanged given the existent population unvaccinated.  </a:t>
            </a:r>
          </a:p>
          <a:p>
            <a:pPr marL="457200" lvl="0" indent="-457200">
              <a:buFont typeface="Arial" panose="020B0604020202020204" pitchFamily="34" charset="0"/>
              <a:buChar char="•"/>
            </a:pPr>
            <a:r>
              <a:rPr lang="en-GB" sz="1200" dirty="0" smtClean="0"/>
              <a:t>Information on vaccination status is essential.</a:t>
            </a: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39</a:t>
            </a:fld>
            <a:endParaRPr lang="en-GB"/>
          </a:p>
        </p:txBody>
      </p:sp>
    </p:spTree>
    <p:extLst>
      <p:ext uri="{BB962C8B-B14F-4D97-AF65-F5344CB8AC3E}">
        <p14:creationId xmlns:p14="http://schemas.microsoft.com/office/powerpoint/2010/main" val="3374246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attitudinal</a:t>
            </a:r>
            <a:r>
              <a:rPr lang="en-GB" baseline="0" dirty="0" smtClean="0"/>
              <a:t> survey was carried out across England, with 1,306 interviews of 13-15 year olds and their mothers (roughly 50/50).</a:t>
            </a:r>
          </a:p>
          <a:p>
            <a:r>
              <a:rPr lang="en-GB" baseline="0" dirty="0" smtClean="0"/>
              <a:t>The key findings are interesting and include:</a:t>
            </a:r>
          </a:p>
          <a:p>
            <a:pPr marL="358775" indent="-358775">
              <a:buFont typeface="Arial" panose="020B0604020202020204" pitchFamily="34" charset="0"/>
              <a:buChar char="•"/>
            </a:pPr>
            <a:r>
              <a:rPr lang="en-GB" sz="1200" dirty="0" smtClean="0"/>
              <a:t>Schools and health professionals are</a:t>
            </a:r>
            <a:r>
              <a:rPr lang="en-GB" sz="1200" baseline="0" dirty="0" smtClean="0"/>
              <a:t> the most</a:t>
            </a:r>
            <a:r>
              <a:rPr lang="en-GB" sz="1200" dirty="0" smtClean="0"/>
              <a:t> trusted sources of information</a:t>
            </a:r>
          </a:p>
          <a:p>
            <a:pPr marL="358775" indent="-358775">
              <a:buFont typeface="Arial" panose="020B0604020202020204" pitchFamily="34" charset="0"/>
              <a:buChar char="•"/>
            </a:pPr>
            <a:r>
              <a:rPr lang="en-GB" sz="1200" dirty="0" smtClean="0"/>
              <a:t>Young people who had received information about vaccines were more likely to consider them important</a:t>
            </a:r>
          </a:p>
          <a:p>
            <a:pPr marL="358775" indent="-358775">
              <a:buFont typeface="Arial" panose="020B0604020202020204" pitchFamily="34" charset="0"/>
              <a:buChar char="•"/>
            </a:pPr>
            <a:r>
              <a:rPr lang="en-GB" sz="1200" dirty="0" smtClean="0"/>
              <a:t>Most teenagers believe vaccines to be safe and effective</a:t>
            </a:r>
          </a:p>
          <a:p>
            <a:pPr marL="358775" indent="-358775">
              <a:buFont typeface="Arial" panose="020B0604020202020204" pitchFamily="34" charset="0"/>
              <a:buChar char="•"/>
            </a:pPr>
            <a:r>
              <a:rPr lang="en-GB" sz="1200" dirty="0" smtClean="0"/>
              <a:t>Social media had less of an influence than expected</a:t>
            </a:r>
          </a:p>
          <a:p>
            <a:pPr marL="358775" indent="-358775">
              <a:buFont typeface="Arial" panose="020B0604020202020204" pitchFamily="34" charset="0"/>
              <a:buChar char="•"/>
            </a:pPr>
            <a:r>
              <a:rPr lang="en-GB" sz="1200" dirty="0" smtClean="0"/>
              <a:t>Essential that the HPV information leaflet is sent out with the consent form to all parents/teenagers as they do read it and</a:t>
            </a:r>
            <a:r>
              <a:rPr lang="en-GB" sz="1200" baseline="0" dirty="0" smtClean="0"/>
              <a:t> found it important</a:t>
            </a:r>
            <a:endParaRPr lang="en-GB" sz="1200" dirty="0" smtClean="0"/>
          </a:p>
          <a:p>
            <a:pPr marL="358775" indent="-358775">
              <a:buFont typeface="Arial" panose="020B0604020202020204" pitchFamily="34" charset="0"/>
              <a:buChar char="•"/>
            </a:pPr>
            <a:r>
              <a:rPr lang="en-GB" sz="1200" dirty="0" smtClean="0"/>
              <a:t>Parents and teenagers generally agree and disagreements</a:t>
            </a:r>
            <a:r>
              <a:rPr lang="en-GB" sz="1200" baseline="0" dirty="0" smtClean="0"/>
              <a:t> regarding the vaccine were not often reported</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40</a:t>
            </a:fld>
            <a:endParaRPr lang="en-GB"/>
          </a:p>
        </p:txBody>
      </p:sp>
    </p:spTree>
    <p:extLst>
      <p:ext uri="{BB962C8B-B14F-4D97-AF65-F5344CB8AC3E}">
        <p14:creationId xmlns:p14="http://schemas.microsoft.com/office/powerpoint/2010/main" val="2745957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uptake of a completed course by the end of Year 9 has fallen somewhat since a maximum in 2012, but due to further clinics being offered in Year 10, more than 90% of girls had completed the course by the end of Year 10 in June 2016 </a:t>
            </a:r>
            <a:endParaRPr lang="en-GB" dirty="0"/>
          </a:p>
        </p:txBody>
      </p:sp>
      <p:sp>
        <p:nvSpPr>
          <p:cNvPr id="4" name="Slide Number Placeholder 3"/>
          <p:cNvSpPr>
            <a:spLocks noGrp="1"/>
          </p:cNvSpPr>
          <p:nvPr>
            <p:ph type="sldNum" sz="quarter" idx="10"/>
          </p:nvPr>
        </p:nvSpPr>
        <p:spPr/>
        <p:txBody>
          <a:bodyPr/>
          <a:lstStyle/>
          <a:p>
            <a:fld id="{1539A8A1-655C-4DED-AB9E-C1F926E716B5}" type="slidenum">
              <a:rPr lang="en-GB" smtClean="0"/>
              <a:t>43</a:t>
            </a:fld>
            <a:endParaRPr lang="en-GB"/>
          </a:p>
        </p:txBody>
      </p:sp>
    </p:spTree>
    <p:extLst>
      <p:ext uri="{BB962C8B-B14F-4D97-AF65-F5344CB8AC3E}">
        <p14:creationId xmlns:p14="http://schemas.microsoft.com/office/powerpoint/2010/main" val="640848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45</a:t>
            </a:fld>
            <a:endParaRPr lang="en-GB"/>
          </a:p>
        </p:txBody>
      </p:sp>
    </p:spTree>
    <p:extLst>
      <p:ext uri="{BB962C8B-B14F-4D97-AF65-F5344CB8AC3E}">
        <p14:creationId xmlns:p14="http://schemas.microsoft.com/office/powerpoint/2010/main" val="65807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latin typeface="+mn-lt"/>
                <a:ea typeface="ヒラギノ角ゴ Pro W3" pitchFamily="84" charset="-128"/>
                <a:cs typeface="ヒラギノ角ゴ Pro W3" pitchFamily="84" charset="-128"/>
              </a:rPr>
              <a:t>There are over 100 different types of HPV of which 40</a:t>
            </a:r>
          </a:p>
          <a:p>
            <a:pPr>
              <a:defRPr/>
            </a:pPr>
            <a:r>
              <a:rPr lang="en-GB" dirty="0" smtClean="0">
                <a:latin typeface="+mn-lt"/>
                <a:ea typeface="ヒラギノ角ゴ Pro W3" pitchFamily="84" charset="-128"/>
                <a:cs typeface="ヒラギノ角ゴ Pro W3" pitchFamily="84" charset="-128"/>
              </a:rPr>
              <a:t> infect the genital area.</a:t>
            </a:r>
          </a:p>
          <a:p>
            <a:pPr>
              <a:defRPr/>
            </a:pPr>
            <a:r>
              <a:rPr lang="en-GB" dirty="0" smtClean="0">
                <a:latin typeface="+mn-lt"/>
                <a:ea typeface="ヒラギノ角ゴ Pro W3" pitchFamily="84" charset="-128"/>
                <a:cs typeface="ヒラギノ角ゴ Pro W3" pitchFamily="84" charset="-128"/>
              </a:rPr>
              <a:t> </a:t>
            </a:r>
          </a:p>
          <a:p>
            <a:pPr>
              <a:defRPr/>
            </a:pPr>
            <a:r>
              <a:rPr lang="en-GB" dirty="0" smtClean="0">
                <a:latin typeface="+mn-lt"/>
                <a:ea typeface="ヒラギノ角ゴ Pro W3" pitchFamily="84" charset="-128"/>
                <a:cs typeface="ヒラギノ角ゴ Pro W3" pitchFamily="84" charset="-128"/>
              </a:rPr>
              <a:t>Genital HPVs are categorised as either </a:t>
            </a:r>
          </a:p>
          <a:p>
            <a:pPr>
              <a:defRPr/>
            </a:pPr>
            <a:r>
              <a:rPr lang="en-GB" dirty="0" smtClean="0">
                <a:latin typeface="+mn-lt"/>
                <a:ea typeface="ヒラギノ角ゴ Pro W3" pitchFamily="84" charset="-128"/>
                <a:cs typeface="ヒラギノ角ゴ Pro W3" pitchFamily="84" charset="-128"/>
              </a:rPr>
              <a:t>High risk types – known to be associated with cancer or </a:t>
            </a:r>
          </a:p>
          <a:p>
            <a:pPr>
              <a:defRPr/>
            </a:pPr>
            <a:r>
              <a:rPr lang="en-GB" dirty="0" smtClean="0">
                <a:latin typeface="+mn-lt"/>
                <a:ea typeface="ヒラギノ角ゴ Pro W3" pitchFamily="84" charset="-128"/>
                <a:cs typeface="ヒラギノ角ゴ Pro W3" pitchFamily="84" charset="-128"/>
              </a:rPr>
              <a:t>Low risk types - known to lead to the development of genital warts. </a:t>
            </a:r>
          </a:p>
          <a:p>
            <a:pPr>
              <a:defRPr/>
            </a:pPr>
            <a:endParaRPr lang="en-GB" dirty="0" smtClean="0">
              <a:latin typeface="+mn-lt"/>
              <a:ea typeface="ヒラギノ角ゴ Pro W3" pitchFamily="84" charset="-128"/>
              <a:cs typeface="ヒラギノ角ゴ Pro W3" pitchFamily="84" charset="-128"/>
            </a:endParaRPr>
          </a:p>
          <a:p>
            <a:pPr>
              <a:defRPr/>
            </a:pPr>
            <a:r>
              <a:rPr lang="en-GB" dirty="0" smtClean="0">
                <a:latin typeface="+mn-lt"/>
                <a:ea typeface="ヒラギノ角ゴ Pro W3" pitchFamily="84" charset="-128"/>
                <a:cs typeface="ヒラギノ角ゴ Pro W3" pitchFamily="84" charset="-128"/>
              </a:rPr>
              <a:t>13 HPV types are known to be associated with cervical </a:t>
            </a:r>
          </a:p>
          <a:p>
            <a:pPr>
              <a:defRPr/>
            </a:pPr>
            <a:r>
              <a:rPr lang="en-GB" dirty="0" smtClean="0">
                <a:latin typeface="+mn-lt"/>
                <a:ea typeface="ヒラギノ角ゴ Pro W3" pitchFamily="84" charset="-128"/>
                <a:cs typeface="ヒラギノ角ゴ Pro W3" pitchFamily="84" charset="-128"/>
              </a:rPr>
              <a:t>cancer, with 2 types (HPV16 and HPV18) responsible for </a:t>
            </a:r>
          </a:p>
          <a:p>
            <a:pPr>
              <a:defRPr/>
            </a:pPr>
            <a:r>
              <a:rPr lang="en-GB" dirty="0" smtClean="0">
                <a:latin typeface="+mn-lt"/>
                <a:ea typeface="ヒラギノ角ゴ Pro W3" pitchFamily="84" charset="-128"/>
                <a:cs typeface="ヒラギノ角ゴ Pro W3" pitchFamily="84" charset="-128"/>
              </a:rPr>
              <a:t>More</a:t>
            </a:r>
            <a:r>
              <a:rPr lang="en-GB" baseline="0" dirty="0" smtClean="0">
                <a:latin typeface="+mn-lt"/>
                <a:ea typeface="ヒラギノ角ゴ Pro W3" pitchFamily="84" charset="-128"/>
                <a:cs typeface="ヒラギノ角ゴ Pro W3" pitchFamily="84" charset="-128"/>
              </a:rPr>
              <a:t> than 70%</a:t>
            </a:r>
            <a:r>
              <a:rPr lang="en-GB" dirty="0" smtClean="0">
                <a:latin typeface="+mn-lt"/>
                <a:ea typeface="ヒラギノ角ゴ Pro W3" pitchFamily="84" charset="-128"/>
                <a:cs typeface="ヒラギノ角ゴ Pro W3" pitchFamily="84" charset="-128"/>
              </a:rPr>
              <a:t> of all cervical cancers in the UK. </a:t>
            </a:r>
          </a:p>
          <a:p>
            <a:pPr>
              <a:defRPr/>
            </a:pPr>
            <a:endParaRPr lang="en-GB" dirty="0" smtClean="0">
              <a:latin typeface="+mn-lt"/>
              <a:ea typeface="ヒラギノ角ゴ Pro W3" pitchFamily="84" charset="-128"/>
              <a:cs typeface="ヒラギノ角ゴ Pro W3" pitchFamily="84" charset="-128"/>
            </a:endParaRPr>
          </a:p>
          <a:p>
            <a:pPr>
              <a:defRPr/>
            </a:pPr>
            <a:r>
              <a:rPr lang="en-GB" dirty="0" smtClean="0">
                <a:latin typeface="+mn-lt"/>
                <a:ea typeface="ヒラギノ角ゴ Pro W3" pitchFamily="84" charset="-128"/>
                <a:cs typeface="ヒラギノ角ゴ Pro W3" pitchFamily="84" charset="-128"/>
              </a:rPr>
              <a:t>Types 16 and 18 are also associated with the majority of</a:t>
            </a:r>
          </a:p>
          <a:p>
            <a:pPr>
              <a:defRPr/>
            </a:pPr>
            <a:r>
              <a:rPr lang="en-GB" dirty="0" smtClean="0">
                <a:latin typeface="+mn-lt"/>
                <a:ea typeface="ヒラギノ角ゴ Pro W3" pitchFamily="84" charset="-128"/>
                <a:cs typeface="ヒラギノ角ゴ Pro W3" pitchFamily="84" charset="-128"/>
              </a:rPr>
              <a:t> HPV related cancers of the anus, penis, mouth and throat,</a:t>
            </a:r>
          </a:p>
          <a:p>
            <a:pPr>
              <a:defRPr/>
            </a:pPr>
            <a:r>
              <a:rPr lang="en-GB" dirty="0" smtClean="0">
                <a:latin typeface="+mn-lt"/>
                <a:ea typeface="ヒラギノ角ゴ Pro W3" pitchFamily="84" charset="-128"/>
                <a:cs typeface="ヒラギノ角ゴ Pro W3" pitchFamily="84" charset="-128"/>
              </a:rPr>
              <a:t> vagina and vulva. </a:t>
            </a:r>
          </a:p>
          <a:p>
            <a:pPr>
              <a:defRPr/>
            </a:pPr>
            <a:endParaRPr lang="en-GB" dirty="0" smtClean="0">
              <a:latin typeface="+mn-lt"/>
              <a:ea typeface="ヒラギノ角ゴ Pro W3" pitchFamily="84" charset="-128"/>
              <a:cs typeface="ヒラギノ角ゴ Pro W3" pitchFamily="84" charset="-128"/>
            </a:endParaRPr>
          </a:p>
          <a:p>
            <a:pPr>
              <a:defRPr/>
            </a:pPr>
            <a:r>
              <a:rPr lang="en-GB" dirty="0" smtClean="0">
                <a:latin typeface="+mn-lt"/>
                <a:ea typeface="ヒラギノ角ゴ Pro W3" pitchFamily="84" charset="-128"/>
                <a:cs typeface="ヒラギノ角ゴ Pro W3" pitchFamily="84" charset="-128"/>
              </a:rPr>
              <a:t>Around 90% of cases of genital warts</a:t>
            </a:r>
            <a:r>
              <a:rPr lang="en-GB" dirty="0" smtClean="0">
                <a:solidFill>
                  <a:schemeClr val="tx2"/>
                </a:solidFill>
                <a:latin typeface="+mn-lt"/>
                <a:ea typeface="ヒラギノ角ゴ Pro W3" pitchFamily="84" charset="-128"/>
                <a:cs typeface="ヒラギノ角ゴ Pro W3" pitchFamily="84" charset="-128"/>
              </a:rPr>
              <a:t> </a:t>
            </a:r>
            <a:r>
              <a:rPr lang="en-GB" dirty="0" smtClean="0">
                <a:solidFill>
                  <a:schemeClr val="tx2"/>
                </a:solidFill>
                <a:latin typeface="+mn-lt"/>
              </a:rPr>
              <a:t>are thought to be</a:t>
            </a:r>
          </a:p>
          <a:p>
            <a:pPr>
              <a:defRPr/>
            </a:pPr>
            <a:r>
              <a:rPr lang="en-GB" dirty="0" smtClean="0">
                <a:solidFill>
                  <a:schemeClr val="tx2"/>
                </a:solidFill>
                <a:latin typeface="+mn-lt"/>
              </a:rPr>
              <a:t> due to HPV type 6 and 11. Although they do not cause cancer, </a:t>
            </a:r>
          </a:p>
          <a:p>
            <a:pPr>
              <a:defRPr/>
            </a:pPr>
            <a:r>
              <a:rPr lang="en-GB" dirty="0" smtClean="0">
                <a:solidFill>
                  <a:schemeClr val="tx2"/>
                </a:solidFill>
                <a:latin typeface="+mn-lt"/>
              </a:rPr>
              <a:t>genital warts can be difficult to treat. Some individuals may</a:t>
            </a:r>
          </a:p>
          <a:p>
            <a:pPr>
              <a:defRPr/>
            </a:pPr>
            <a:r>
              <a:rPr lang="en-GB" dirty="0" smtClean="0">
                <a:solidFill>
                  <a:schemeClr val="tx2"/>
                </a:solidFill>
                <a:latin typeface="+mn-lt"/>
              </a:rPr>
              <a:t> also experience frequent recurrent episodes which may cause</a:t>
            </a:r>
          </a:p>
          <a:p>
            <a:pPr>
              <a:defRPr/>
            </a:pPr>
            <a:r>
              <a:rPr lang="en-GB" dirty="0" smtClean="0">
                <a:solidFill>
                  <a:schemeClr val="tx2"/>
                </a:solidFill>
                <a:latin typeface="+mn-lt"/>
              </a:rPr>
              <a:t> significant distress to the individual and substantial costs to healthcare. </a:t>
            </a:r>
          </a:p>
          <a:p>
            <a:pPr>
              <a:defRPr/>
            </a:pPr>
            <a:endParaRPr lang="en-GB" dirty="0" smtClean="0">
              <a:latin typeface="+mn-lt"/>
              <a:ea typeface="ヒラギノ角ゴ Pro W3" pitchFamily="84" charset="-128"/>
              <a:cs typeface="ヒラギノ角ゴ Pro W3" pitchFamily="84" charset="-128"/>
            </a:endParaRPr>
          </a:p>
        </p:txBody>
      </p:sp>
      <p:sp>
        <p:nvSpPr>
          <p:cNvPr id="536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498E08E2-D6D6-4AAD-A2B4-5D1DFC2931D4}" type="slidenum">
              <a:rPr lang="en-US" altLang="en-US">
                <a:solidFill>
                  <a:prstClr val="black"/>
                </a:solidFill>
                <a:latin typeface="Times New Roman" pitchFamily="18" charset="0"/>
              </a:rPr>
              <a:pPr eaLnBrk="1" hangingPunct="1">
                <a:spcBef>
                  <a:spcPct val="0"/>
                </a:spcBef>
                <a:buClr>
                  <a:prstClr val="white"/>
                </a:buClr>
              </a:pPr>
              <a:t>6</a:t>
            </a:fld>
            <a:endParaRPr lang="en-US"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a:ln/>
        </p:spPr>
      </p:sp>
      <p:sp>
        <p:nvSpPr>
          <p:cNvPr id="537603" name="Notes Placeholder 2"/>
          <p:cNvSpPr>
            <a:spLocks noGrp="1"/>
          </p:cNvSpPr>
          <p:nvPr>
            <p:ph type="body" idx="1"/>
          </p:nvPr>
        </p:nvSpPr>
        <p:spPr>
          <a:noFill/>
        </p:spPr>
        <p:txBody>
          <a:bodyPr/>
          <a:lstStyle/>
          <a:p>
            <a:pPr marL="0" marR="0" indent="0" algn="l" defTabSz="914400" rtl="0" eaLnBrk="1" fontAlgn="auto" latinLnBrk="0" hangingPunct="1">
              <a:lnSpc>
                <a:spcPct val="150000"/>
              </a:lnSpc>
              <a:spcBef>
                <a:spcPts val="0"/>
              </a:spcBef>
              <a:spcAft>
                <a:spcPts val="0"/>
              </a:spcAft>
              <a:buClrTx/>
              <a:buSzTx/>
              <a:buFont typeface="Symbol" pitchFamily="18" charset="2"/>
              <a:buChar char=""/>
              <a:tabLst/>
              <a:defRPr/>
            </a:pPr>
            <a:r>
              <a:rPr lang="en-US" sz="1200" dirty="0" smtClean="0"/>
              <a:t>HPV is one of the most common sexually transmitted infections in UK</a:t>
            </a:r>
            <a:endParaRPr lang="en-GB" altLang="en-US" dirty="0" smtClean="0">
              <a:ea typeface="Calibri" pitchFamily="34" charset="0"/>
              <a:cs typeface="Times New Roman" pitchFamily="18" charset="0"/>
            </a:endParaRPr>
          </a:p>
          <a:p>
            <a:pPr>
              <a:lnSpc>
                <a:spcPct val="150000"/>
              </a:lnSpc>
              <a:buFont typeface="Symbol" pitchFamily="18" charset="2"/>
              <a:buChar char=""/>
            </a:pPr>
            <a:r>
              <a:rPr lang="en-GB" altLang="en-US" dirty="0" smtClean="0">
                <a:ea typeface="Calibri" pitchFamily="34" charset="0"/>
                <a:cs typeface="Times New Roman" pitchFamily="18" charset="0"/>
              </a:rPr>
              <a:t>Most infections are asymptomatic and self-limiting, with most</a:t>
            </a:r>
            <a:r>
              <a:rPr lang="en-GB" altLang="en-US" baseline="0" dirty="0" smtClean="0">
                <a:ea typeface="Calibri" pitchFamily="34" charset="0"/>
                <a:cs typeface="Times New Roman" pitchFamily="18" charset="0"/>
              </a:rPr>
              <a:t> people (</a:t>
            </a:r>
            <a:r>
              <a:rPr lang="en-US" altLang="en-US" dirty="0" smtClean="0">
                <a:ea typeface="Calibri" pitchFamily="34" charset="0"/>
                <a:cs typeface="Times New Roman" pitchFamily="18" charset="0"/>
              </a:rPr>
              <a:t>up to 8 out of 10) unknowingly be infected with the virus at some point in their lives.</a:t>
            </a:r>
          </a:p>
          <a:p>
            <a:pPr marL="0" marR="0" indent="0" algn="l" defTabSz="914400" rtl="0" eaLnBrk="1" fontAlgn="auto" latinLnBrk="0" hangingPunct="1">
              <a:lnSpc>
                <a:spcPct val="150000"/>
              </a:lnSpc>
              <a:spcBef>
                <a:spcPts val="0"/>
              </a:spcBef>
              <a:spcAft>
                <a:spcPts val="0"/>
              </a:spcAft>
              <a:buClrTx/>
              <a:buSzTx/>
              <a:buFont typeface="Symbol" pitchFamily="18" charset="2"/>
              <a:buChar char=""/>
              <a:tabLst/>
              <a:defRPr/>
            </a:pPr>
            <a:r>
              <a:rPr lang="en-GB" sz="1200" dirty="0" smtClean="0">
                <a:ea typeface="Calibri"/>
                <a:cs typeface="Times New Roman"/>
              </a:rPr>
              <a:t>Most HPV infections are asymptomatic and self-limiting; with 70% of new high-risk infections clearing within 1 year and 90% of new infections clearing within 2 years.</a:t>
            </a:r>
          </a:p>
          <a:p>
            <a:pPr marL="0" marR="0" indent="0" algn="l" defTabSz="914400" rtl="0" eaLnBrk="1" fontAlgn="auto" latinLnBrk="0" hangingPunct="1">
              <a:lnSpc>
                <a:spcPct val="150000"/>
              </a:lnSpc>
              <a:spcBef>
                <a:spcPts val="0"/>
              </a:spcBef>
              <a:spcAft>
                <a:spcPts val="0"/>
              </a:spcAft>
              <a:buClrTx/>
              <a:buSzTx/>
              <a:buFont typeface="Symbol" pitchFamily="18" charset="2"/>
              <a:buChar char=""/>
              <a:tabLst/>
              <a:defRPr/>
            </a:pPr>
            <a:r>
              <a:rPr lang="en-GB" sz="1200" dirty="0" smtClean="0">
                <a:ea typeface="Calibri"/>
                <a:cs typeface="Times New Roman"/>
              </a:rPr>
              <a:t>Persistent infection can lead to lesions, warts or in some cases, HPV-related cancers.</a:t>
            </a:r>
            <a:endParaRPr lang="en-GB" altLang="en-US" dirty="0" smtClean="0">
              <a:ea typeface="Calibri" pitchFamily="34" charset="0"/>
              <a:cs typeface="Arial" pitchFamily="34" charset="0"/>
            </a:endParaRPr>
          </a:p>
          <a:p>
            <a:pPr>
              <a:lnSpc>
                <a:spcPct val="150000"/>
              </a:lnSpc>
              <a:buFont typeface="Symbol" pitchFamily="18" charset="2"/>
              <a:buChar char=""/>
            </a:pPr>
            <a:r>
              <a:rPr lang="en-GB" altLang="en-US" dirty="0" smtClean="0">
                <a:ea typeface="Calibri" pitchFamily="34" charset="0"/>
                <a:cs typeface="Arial" pitchFamily="34" charset="0"/>
              </a:rPr>
              <a:t>Genital HPV infections are spread primarily by sexual contact, particularly </a:t>
            </a:r>
          </a:p>
          <a:p>
            <a:pPr>
              <a:lnSpc>
                <a:spcPct val="150000"/>
              </a:lnSpc>
              <a:buFont typeface="Symbol" pitchFamily="18" charset="2"/>
              <a:buNone/>
            </a:pPr>
            <a:endParaRPr lang="en-GB" altLang="en-US" dirty="0" smtClean="0">
              <a:ea typeface="Calibri" pitchFamily="34" charset="0"/>
              <a:cs typeface="Arial" pitchFamily="34" charset="0"/>
            </a:endParaRPr>
          </a:p>
          <a:p>
            <a:pPr>
              <a:lnSpc>
                <a:spcPct val="150000"/>
              </a:lnSpc>
              <a:buFont typeface="Symbol" pitchFamily="18" charset="2"/>
              <a:buNone/>
            </a:pPr>
            <a:r>
              <a:rPr lang="en-GB" altLang="en-US" dirty="0" smtClean="0">
                <a:ea typeface="Calibri" pitchFamily="34" charset="0"/>
                <a:cs typeface="Arial" pitchFamily="34" charset="0"/>
              </a:rPr>
              <a:t>through sexual intercourse but also by non-penetrative genital contact. </a:t>
            </a:r>
            <a:endParaRPr lang="en-GB" altLang="en-US" dirty="0" smtClean="0">
              <a:ea typeface="Calibri" pitchFamily="34" charset="0"/>
              <a:cs typeface="Times New Roman" pitchFamily="18" charset="0"/>
            </a:endParaRPr>
          </a:p>
          <a:p>
            <a:pPr>
              <a:lnSpc>
                <a:spcPct val="150000"/>
              </a:lnSpc>
              <a:buFont typeface="Symbol" pitchFamily="18" charset="2"/>
              <a:buChar char=""/>
            </a:pPr>
            <a:r>
              <a:rPr lang="en-GB" altLang="en-US" dirty="0" smtClean="0">
                <a:ea typeface="Calibri" pitchFamily="34" charset="0"/>
                <a:cs typeface="Arial" pitchFamily="34" charset="0"/>
              </a:rPr>
              <a:t>Risk factors for acquiring HPV infection are related to sexual behaviour. </a:t>
            </a:r>
          </a:p>
          <a:p>
            <a:pPr>
              <a:lnSpc>
                <a:spcPct val="150000"/>
              </a:lnSpc>
              <a:buFont typeface="Symbol" pitchFamily="18" charset="2"/>
              <a:buChar char=""/>
            </a:pPr>
            <a:r>
              <a:rPr lang="en-GB" altLang="en-US" dirty="0" smtClean="0">
                <a:ea typeface="Calibri" pitchFamily="34" charset="0"/>
                <a:cs typeface="Arial" pitchFamily="34" charset="0"/>
              </a:rPr>
              <a:t>Risk increases with number of new sexual partners, the sexual history of partners </a:t>
            </a:r>
          </a:p>
          <a:p>
            <a:pPr>
              <a:lnSpc>
                <a:spcPct val="150000"/>
              </a:lnSpc>
              <a:buFont typeface="Symbol" pitchFamily="18" charset="2"/>
              <a:buNone/>
            </a:pPr>
            <a:r>
              <a:rPr lang="en-GB" altLang="en-US" dirty="0" smtClean="0">
                <a:ea typeface="Calibri" pitchFamily="34" charset="0"/>
                <a:cs typeface="Arial" pitchFamily="34" charset="0"/>
              </a:rPr>
              <a:t>and the number of previous sexual partners. </a:t>
            </a:r>
          </a:p>
          <a:p>
            <a:pPr>
              <a:lnSpc>
                <a:spcPct val="150000"/>
              </a:lnSpc>
              <a:buFont typeface="Symbol" pitchFamily="18" charset="2"/>
              <a:buNone/>
            </a:pPr>
            <a:r>
              <a:rPr lang="en-GB" altLang="en-US" dirty="0" smtClean="0">
                <a:ea typeface="Calibri" pitchFamily="34" charset="0"/>
                <a:cs typeface="Arial" pitchFamily="34" charset="0"/>
              </a:rPr>
              <a:t> </a:t>
            </a:r>
            <a:endParaRPr lang="en-GB" altLang="en-US" dirty="0" smtClean="0">
              <a:ea typeface="Calibri" pitchFamily="34" charset="0"/>
              <a:cs typeface="Times New Roman" pitchFamily="18" charset="0"/>
            </a:endParaRPr>
          </a:p>
          <a:p>
            <a:pPr>
              <a:lnSpc>
                <a:spcPct val="150000"/>
              </a:lnSpc>
              <a:buFont typeface="Symbol" pitchFamily="18" charset="2"/>
              <a:buChar char=""/>
            </a:pPr>
            <a:r>
              <a:rPr lang="en-GB" altLang="en-US" dirty="0" smtClean="0">
                <a:ea typeface="Calibri" pitchFamily="34" charset="0"/>
                <a:cs typeface="Arial" pitchFamily="34" charset="0"/>
              </a:rPr>
              <a:t>The use of condoms reduces but does not eliminate the risk of sexual transmission.</a:t>
            </a:r>
          </a:p>
          <a:p>
            <a:pPr>
              <a:lnSpc>
                <a:spcPct val="150000"/>
              </a:lnSpc>
              <a:buFont typeface="Symbol" pitchFamily="18" charset="2"/>
              <a:buChar char=""/>
            </a:pPr>
            <a:endParaRPr lang="en-GB" altLang="en-US" dirty="0" smtClean="0">
              <a:ea typeface="Calibri" pitchFamily="34" charset="0"/>
              <a:cs typeface="Times New Roman" pitchFamily="18" charset="0"/>
            </a:endParaRPr>
          </a:p>
          <a:p>
            <a:pPr>
              <a:lnSpc>
                <a:spcPct val="115000"/>
              </a:lnSpc>
              <a:buFont typeface="Symbol" pitchFamily="18" charset="2"/>
              <a:buChar char=""/>
            </a:pPr>
            <a:r>
              <a:rPr lang="en-GB" altLang="en-US" dirty="0" smtClean="0">
                <a:ea typeface="Calibri" pitchFamily="34" charset="0"/>
                <a:cs typeface="Arial" pitchFamily="34" charset="0"/>
              </a:rPr>
              <a:t>Non-sexual routes of HPV transmission include transmission from mother to baby in the </a:t>
            </a:r>
          </a:p>
          <a:p>
            <a:pPr>
              <a:lnSpc>
                <a:spcPct val="115000"/>
              </a:lnSpc>
              <a:buFont typeface="Symbol" pitchFamily="18" charset="2"/>
              <a:buNone/>
            </a:pPr>
            <a:r>
              <a:rPr lang="en-GB" altLang="en-US" dirty="0" smtClean="0">
                <a:ea typeface="Calibri" pitchFamily="34" charset="0"/>
                <a:cs typeface="Arial" pitchFamily="34" charset="0"/>
              </a:rPr>
              <a:t>period immediately before and after birth, and hand to genital contact may explain some infections in childhood.</a:t>
            </a:r>
            <a:endParaRPr lang="en-GB" altLang="en-US" dirty="0" smtClean="0">
              <a:ea typeface="Calibri" pitchFamily="34" charset="0"/>
              <a:cs typeface="Times New Roman" pitchFamily="18" charset="0"/>
            </a:endParaRPr>
          </a:p>
          <a:p>
            <a:endParaRPr lang="en-GB" altLang="en-US" dirty="0" smtClean="0"/>
          </a:p>
        </p:txBody>
      </p:sp>
      <p:sp>
        <p:nvSpPr>
          <p:cNvPr id="537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CF9CB415-AE9C-440E-B385-FAEF466F17F9}" type="slidenum">
              <a:rPr lang="en-GB" altLang="en-US">
                <a:solidFill>
                  <a:prstClr val="black"/>
                </a:solidFill>
                <a:latin typeface="Times New Roman" pitchFamily="18" charset="0"/>
              </a:rPr>
              <a:pPr eaLnBrk="1" hangingPunct="1">
                <a:spcBef>
                  <a:spcPct val="0"/>
                </a:spcBef>
                <a:buClr>
                  <a:prstClr val="white"/>
                </a:buClr>
              </a:pPr>
              <a:t>7</a:t>
            </a:fld>
            <a:endParaRPr lang="en-GB" altLang="en-US">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In addition to direct protection to females, the current HPV programme induces herd protection, which provides substantial protection to heterosexual boys and men</a:t>
            </a:r>
            <a:r>
              <a:rPr lang="en-GB" sz="1200" kern="1200" baseline="0" dirty="0" smtClean="0">
                <a:solidFill>
                  <a:schemeClr val="tx1"/>
                </a:solidFill>
                <a:effectLst/>
                <a:latin typeface="+mn-lt"/>
                <a:ea typeface="ヒラギノ角ゴ Pro W3" pitchFamily="84" charset="-128"/>
                <a:cs typeface="ヒラギノ角ゴ Pro W3" pitchFamily="84" charset="-128"/>
              </a:rPr>
              <a:t> </a:t>
            </a:r>
            <a:r>
              <a:rPr lang="en-GB" sz="1200" kern="1200" dirty="0" smtClean="0">
                <a:solidFill>
                  <a:schemeClr val="tx1"/>
                </a:solidFill>
                <a:effectLst/>
                <a:latin typeface="+mn-lt"/>
                <a:ea typeface="ヒラギノ角ゴ Pro W3" pitchFamily="84" charset="-128"/>
                <a:cs typeface="ヒラギノ角ゴ Pro W3" pitchFamily="84" charset="-128"/>
              </a:rPr>
              <a:t>as long as there is high vaccine coverage in girls. </a:t>
            </a:r>
            <a:endParaRPr lang="en-GB" sz="1200" b="0" i="0" u="none" strike="noStrike" kern="1200" baseline="0" dirty="0" smtClean="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Since the introduction of the adolescent girls programme evidence has emerged that HPV immunisation is likely to provide protection against a wider range of HPV-related diseases including anal, penile and oropharyngeal cancers.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ヒラギノ角ゴ Pro W3" pitchFamily="84" charset="-128"/>
                <a:cs typeface="ヒラギノ角ゴ Pro W3" pitchFamily="84" charset="-128"/>
              </a:rPr>
              <a:t>Although the girls’ programme clearly confers indirect protection through reduced</a:t>
            </a:r>
            <a:r>
              <a:rPr lang="en-GB" sz="1200" kern="1200" baseline="0" dirty="0" smtClean="0">
                <a:solidFill>
                  <a:schemeClr val="tx1"/>
                </a:solidFill>
                <a:effectLst/>
                <a:latin typeface="+mn-lt"/>
                <a:ea typeface="ヒラギノ角ゴ Pro W3" pitchFamily="84" charset="-128"/>
                <a:cs typeface="ヒラギノ角ゴ Pro W3" pitchFamily="84" charset="-128"/>
              </a:rPr>
              <a:t> transmission </a:t>
            </a:r>
            <a:r>
              <a:rPr lang="en-GB" sz="1200" kern="1200" dirty="0" smtClean="0">
                <a:solidFill>
                  <a:schemeClr val="tx1"/>
                </a:solidFill>
                <a:effectLst/>
                <a:latin typeface="+mn-lt"/>
                <a:ea typeface="ヒラギノ角ゴ Pro W3" pitchFamily="84" charset="-128"/>
                <a:cs typeface="ヒラギノ角ゴ Pro W3" pitchFamily="84" charset="-128"/>
              </a:rPr>
              <a:t>to heterosexual males, MSM will receive little benefit from it. </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8</a:t>
            </a:fld>
            <a:endParaRPr lang="en-GB"/>
          </a:p>
        </p:txBody>
      </p:sp>
    </p:spTree>
    <p:extLst>
      <p:ext uri="{BB962C8B-B14F-4D97-AF65-F5344CB8AC3E}">
        <p14:creationId xmlns:p14="http://schemas.microsoft.com/office/powerpoint/2010/main" val="145282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indent="-168275">
              <a:buFontTx/>
              <a:buChar char="•"/>
            </a:pPr>
            <a:r>
              <a:rPr lang="en-GB" altLang="en-US" dirty="0" smtClean="0">
                <a:latin typeface="Calibri" pitchFamily="34" charset="0"/>
              </a:rPr>
              <a:t>The national immunisation programme began in 2008.</a:t>
            </a:r>
          </a:p>
          <a:p>
            <a:pPr marL="168275" indent="-168275">
              <a:buFontTx/>
              <a:buChar char="•"/>
            </a:pPr>
            <a:r>
              <a:rPr lang="en-GB" altLang="en-US" dirty="0" err="1" smtClean="0">
                <a:latin typeface="Calibri" pitchFamily="34" charset="0"/>
              </a:rPr>
              <a:t>Cervarix</a:t>
            </a:r>
            <a:r>
              <a:rPr lang="en-GB" altLang="en-US" dirty="0" smtClean="0">
                <a:latin typeface="Calibri" pitchFamily="34" charset="0"/>
              </a:rPr>
              <a:t> was chosen for the initial vaccine supply. When this was reviewed in 2011, </a:t>
            </a:r>
          </a:p>
          <a:p>
            <a:pPr marL="168275" indent="-168275"/>
            <a:r>
              <a:rPr lang="en-GB" altLang="en-US" dirty="0" smtClean="0">
                <a:latin typeface="Calibri" pitchFamily="34" charset="0"/>
              </a:rPr>
              <a:t>Gardasil offered the best value and so was chosen for the next contract and has been used since 2012,</a:t>
            </a:r>
            <a:r>
              <a:rPr lang="en-GB" altLang="en-US" baseline="0" dirty="0" smtClean="0">
                <a:latin typeface="Calibri" pitchFamily="34" charset="0"/>
              </a:rPr>
              <a:t> giving protection against HPV 6,11,16,18</a:t>
            </a:r>
            <a:r>
              <a:rPr lang="en-GB" altLang="en-US" dirty="0" smtClean="0">
                <a:latin typeface="Calibri" pitchFamily="34" charset="0"/>
              </a:rPr>
              <a:t>. </a:t>
            </a:r>
          </a:p>
          <a:p>
            <a:pPr marL="168275" indent="-168275" eaLnBrk="1" hangingPunct="1">
              <a:spcBef>
                <a:spcPct val="0"/>
              </a:spcBef>
              <a:buFontTx/>
              <a:buChar char="•"/>
            </a:pPr>
            <a:r>
              <a:rPr lang="en-GB" altLang="en-US" dirty="0" smtClean="0">
                <a:latin typeface="Calibri" pitchFamily="34" charset="0"/>
              </a:rPr>
              <a:t> In September 2014 the programme changed, from a three dose to a two dose schedule, </a:t>
            </a:r>
          </a:p>
          <a:p>
            <a:pPr marL="168275" indent="-168275" eaLnBrk="1" hangingPunct="1">
              <a:spcBef>
                <a:spcPct val="0"/>
              </a:spcBef>
            </a:pPr>
            <a:r>
              <a:rPr lang="en-GB" altLang="en-US" b="1" dirty="0" smtClean="0">
                <a:latin typeface="Calibri" pitchFamily="34" charset="0"/>
              </a:rPr>
              <a:t>provided vaccination is initiated prior to 15 years of age. </a:t>
            </a:r>
          </a:p>
          <a:p>
            <a:pPr marL="168275" indent="-168275" eaLnBrk="1" hangingPunct="1">
              <a:spcBef>
                <a:spcPct val="0"/>
              </a:spcBef>
            </a:pPr>
            <a:r>
              <a:rPr lang="en-GB" altLang="en-US" dirty="0" smtClean="0">
                <a:latin typeface="Calibri" pitchFamily="34" charset="0"/>
              </a:rPr>
              <a:t>A 3 dose schedule remains necessary if immunisation is initiated after the females’ 15th birthday.</a:t>
            </a:r>
          </a:p>
          <a:p>
            <a:pPr marL="0" indent="0">
              <a:buFont typeface="Arial" panose="020B0604020202020204" pitchFamily="34" charset="0"/>
              <a:buNone/>
            </a:pPr>
            <a:r>
              <a:rPr lang="en-GB" sz="1200" dirty="0" smtClean="0"/>
              <a:t>Since 2016, the HPV vaccine has also been offered to MSM up to 45 years through sexual health clinics.</a:t>
            </a:r>
          </a:p>
          <a:p>
            <a:pPr marL="168275" indent="-168275" eaLnBrk="1" hangingPunct="1">
              <a:spcBef>
                <a:spcPct val="0"/>
              </a:spcBef>
            </a:pPr>
            <a:endParaRPr lang="en-GB" altLang="en-US" dirty="0" smtClean="0">
              <a:latin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10</a:t>
            </a:fld>
            <a:endParaRPr lang="en-GB"/>
          </a:p>
        </p:txBody>
      </p:sp>
    </p:spTree>
    <p:extLst>
      <p:ext uri="{BB962C8B-B14F-4D97-AF65-F5344CB8AC3E}">
        <p14:creationId xmlns:p14="http://schemas.microsoft.com/office/powerpoint/2010/main" val="381667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Extending the HPV vaccine programme to boys aged 12 to 13 will prevent more HPV-related cancers and reduce the overall burden of these cancers sooner than a girls only programme would do.  </a:t>
            </a:r>
          </a:p>
          <a:p>
            <a:r>
              <a:rPr lang="en-GB" sz="1200" kern="1200" dirty="0" smtClean="0">
                <a:solidFill>
                  <a:schemeClr val="tx1"/>
                </a:solidFill>
                <a:effectLst/>
                <a:latin typeface="+mn-lt"/>
                <a:ea typeface="+mn-ea"/>
                <a:cs typeface="+mn-cs"/>
              </a:rPr>
              <a:t>A programme for boys and girls will also provide resilience against any short term fluctuations in vaccine uptake and will contribute to better control of the main cancer causing types of HPV.</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There</a:t>
            </a:r>
            <a:r>
              <a:rPr lang="en-GB" sz="1200" b="1" kern="1200" baseline="0" dirty="0" smtClean="0">
                <a:solidFill>
                  <a:schemeClr val="tx1"/>
                </a:solidFill>
                <a:effectLst/>
                <a:latin typeface="+mn-lt"/>
                <a:ea typeface="+mn-ea"/>
                <a:cs typeface="+mn-cs"/>
              </a:rPr>
              <a:t> will not, however, be a catch up programme for boys outside of the eligible age range because:</a:t>
            </a:r>
          </a:p>
          <a:p>
            <a:r>
              <a:rPr lang="en-GB" sz="1200" kern="1200" dirty="0" smtClean="0">
                <a:solidFill>
                  <a:schemeClr val="tx1"/>
                </a:solidFill>
                <a:effectLst/>
                <a:latin typeface="+mn-lt"/>
                <a:ea typeface="+mn-ea"/>
                <a:cs typeface="+mn-cs"/>
              </a:rPr>
              <a:t>High uptake of HPV vaccine among girls over the last ten years has reduced the prevalence of the types of HPV that the vaccine protects against. </a:t>
            </a:r>
          </a:p>
          <a:p>
            <a:r>
              <a:rPr lang="en-GB" sz="1200" kern="1200" dirty="0" smtClean="0">
                <a:solidFill>
                  <a:schemeClr val="tx1"/>
                </a:solidFill>
                <a:effectLst/>
                <a:latin typeface="+mn-lt"/>
                <a:ea typeface="+mn-ea"/>
                <a:cs typeface="+mn-cs"/>
              </a:rPr>
              <a:t>The risk of unvaccinated boys and girls coming into contact with HPV viruses, and passing them on, is now lower than before 2008. </a:t>
            </a:r>
          </a:p>
          <a:p>
            <a:r>
              <a:rPr lang="en-GB" sz="1200" kern="1200" dirty="0" smtClean="0">
                <a:solidFill>
                  <a:schemeClr val="tx1"/>
                </a:solidFill>
                <a:effectLst/>
                <a:latin typeface="+mn-lt"/>
                <a:ea typeface="+mn-ea"/>
                <a:cs typeface="+mn-cs"/>
              </a:rPr>
              <a:t>The number of diagnoses of genital warts has also fallen in both girls and boys since the programme started, which also suggests that boys are benefiting indirectly from the girls’ programme through ‘herd protection’.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means there is not as strong a case for a catch-up programme for older boys as there was for the girls and there would be limited additional benefit. </a:t>
            </a:r>
            <a:r>
              <a:rPr lang="en-GB" sz="1200" u="sng"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BEFD00-E625-49CD-B590-AB06703CF90B}" type="slidenum">
              <a:rPr lang="en-GB" smtClean="0"/>
              <a:t>11</a:t>
            </a:fld>
            <a:endParaRPr lang="en-GB"/>
          </a:p>
        </p:txBody>
      </p:sp>
    </p:spTree>
    <p:extLst>
      <p:ext uri="{BB962C8B-B14F-4D97-AF65-F5344CB8AC3E}">
        <p14:creationId xmlns:p14="http://schemas.microsoft.com/office/powerpoint/2010/main" val="140659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EFD00-E625-49CD-B590-AB06703CF90B}" type="slidenum">
              <a:rPr lang="en-GB" smtClean="0"/>
              <a:t>12</a:t>
            </a:fld>
            <a:endParaRPr lang="en-GB"/>
          </a:p>
        </p:txBody>
      </p:sp>
    </p:spTree>
    <p:extLst>
      <p:ext uri="{BB962C8B-B14F-4D97-AF65-F5344CB8AC3E}">
        <p14:creationId xmlns:p14="http://schemas.microsoft.com/office/powerpoint/2010/main" val="67390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17072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416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4315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A9825C49-0212-48A6-85C0-2EB951A66B6C}"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403040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smtClean="0"/>
          </a:p>
        </p:txBody>
      </p:sp>
      <p:sp>
        <p:nvSpPr>
          <p:cNvPr id="4" name="Text Placeholder 3"/>
          <p:cNvSpPr>
            <a:spLocks noGrp="1"/>
          </p:cNvSpPr>
          <p:nvPr>
            <p:ph type="body" sz="half" idx="2"/>
          </p:nvPr>
        </p:nvSpPr>
        <p:spPr>
          <a:xfrm>
            <a:off x="4660900" y="1727200"/>
            <a:ext cx="4078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xfrm>
            <a:off x="2987675" y="6308725"/>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38098228-37FD-4071-A12D-075D63DBEF72}"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428448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smtClean="0"/>
              <a:t>Click to edit </a:t>
            </a:r>
            <a:br>
              <a:rPr lang="en-US" dirty="0" smtClean="0"/>
            </a:br>
            <a:r>
              <a:rPr lang="en-US" dirty="0" smtClean="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96543539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atin typeface="Arial" charset="0"/>
              </a:defRPr>
            </a:lvl1pPr>
          </a:lstStyle>
          <a:p>
            <a:pPr fontAlgn="base">
              <a:spcAft>
                <a:spcPct val="0"/>
              </a:spcAft>
              <a:buClr>
                <a:srgbClr val="0000FF"/>
              </a:buClr>
              <a:defRPr/>
            </a:pPr>
            <a:r>
              <a:rPr lang="en-US" sz="4000">
                <a:solidFill>
                  <a:srgbClr val="000000"/>
                </a:solidFill>
              </a:rPr>
              <a:t>  </a:t>
            </a:r>
            <a:fld id="{C377C309-07A2-45B4-8DE2-D5C30D46AAB2}"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343631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26900-EDC9-471D-99DB-55963E7AD09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520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BBC308-2EC4-471B-B2B2-9C92AA5ED5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5197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09A3DE-44C2-4400-8DB3-609B6387BE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190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EB9813-3390-4C01-AB54-39F635254FA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5233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18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33B66A-724E-43CC-9E67-442A43EB81C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0754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491775-2272-4CA1-A272-BDE38CE32BE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1408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759C36-F25D-449D-8599-8B1D93EC429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51166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881C3E-3299-45AE-80B6-36F5CE4C311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0603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5362C7-41BA-486D-87CE-C907D547AB9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63705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091BAE-995F-4235-BFF9-3EABD6C5266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3728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2576F0-29C6-4A63-8019-57F2F4A7AE3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6392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679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59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5728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0859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96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081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950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842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057F0EB6-C32D-4359-910B-FAB4C92F1D63}"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6207252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84" charset="0"/>
        </a:defRPr>
      </a:lvl2pPr>
      <a:lvl3pPr algn="ctr" rtl="0" eaLnBrk="0" fontAlgn="base" hangingPunct="0">
        <a:spcBef>
          <a:spcPct val="0"/>
        </a:spcBef>
        <a:spcAft>
          <a:spcPct val="0"/>
        </a:spcAft>
        <a:defRPr sz="4400">
          <a:solidFill>
            <a:schemeClr val="tx2"/>
          </a:solidFill>
          <a:latin typeface="Times New Roman" pitchFamily="84" charset="0"/>
        </a:defRPr>
      </a:lvl3pPr>
      <a:lvl4pPr algn="ctr" rtl="0" eaLnBrk="0" fontAlgn="base" hangingPunct="0">
        <a:spcBef>
          <a:spcPct val="0"/>
        </a:spcBef>
        <a:spcAft>
          <a:spcPct val="0"/>
        </a:spcAft>
        <a:defRPr sz="4400">
          <a:solidFill>
            <a:schemeClr val="tx2"/>
          </a:solidFill>
          <a:latin typeface="Times New Roman" pitchFamily="84" charset="0"/>
        </a:defRPr>
      </a:lvl4pPr>
      <a:lvl5pPr algn="ctr" rtl="0" eaLnBrk="0" fontAlgn="base" hangingPunct="0">
        <a:spcBef>
          <a:spcPct val="0"/>
        </a:spcBef>
        <a:spcAft>
          <a:spcPct val="0"/>
        </a:spcAft>
        <a:defRPr sz="4400">
          <a:solidFill>
            <a:schemeClr val="tx2"/>
          </a:solidFill>
          <a:latin typeface="Times New Roman" pitchFamily="84" charset="0"/>
        </a:defRPr>
      </a:lvl5pPr>
      <a:lvl6pPr marL="457200" algn="ctr" rtl="0" fontAlgn="base">
        <a:spcBef>
          <a:spcPct val="0"/>
        </a:spcBef>
        <a:spcAft>
          <a:spcPct val="0"/>
        </a:spcAft>
        <a:defRPr sz="4400">
          <a:solidFill>
            <a:schemeClr val="tx2"/>
          </a:solidFill>
          <a:latin typeface="Times New Roman" pitchFamily="84" charset="0"/>
        </a:defRPr>
      </a:lvl6pPr>
      <a:lvl7pPr marL="914400" algn="ctr" rtl="0" fontAlgn="base">
        <a:spcBef>
          <a:spcPct val="0"/>
        </a:spcBef>
        <a:spcAft>
          <a:spcPct val="0"/>
        </a:spcAft>
        <a:defRPr sz="4400">
          <a:solidFill>
            <a:schemeClr val="tx2"/>
          </a:solidFill>
          <a:latin typeface="Times New Roman" pitchFamily="84" charset="0"/>
        </a:defRPr>
      </a:lvl7pPr>
      <a:lvl8pPr marL="1371600" algn="ctr" rtl="0" fontAlgn="base">
        <a:spcBef>
          <a:spcPct val="0"/>
        </a:spcBef>
        <a:spcAft>
          <a:spcPct val="0"/>
        </a:spcAft>
        <a:defRPr sz="4400">
          <a:solidFill>
            <a:schemeClr val="tx2"/>
          </a:solidFill>
          <a:latin typeface="Times New Roman" pitchFamily="84" charset="0"/>
        </a:defRPr>
      </a:lvl8pPr>
      <a:lvl9pPr marL="1828800" algn="ctr" rtl="0" fontAlgn="base">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vaccinesafety/Vaccines/HPV/index.html" TargetMode="External"/><Relationship Id="rId2" Type="http://schemas.openxmlformats.org/officeDocument/2006/relationships/hyperlink" Target="http://www.mhra.gov.uk/HPVvaccin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mhra.gov.uk/yellowcar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684213" y="1268413"/>
            <a:ext cx="7772400" cy="3313112"/>
          </a:xfrm>
        </p:spPr>
        <p:txBody>
          <a:bodyPr/>
          <a:lstStyle/>
          <a:p>
            <a:pPr algn="ctr" eaLnBrk="1" hangingPunct="1"/>
            <a:r>
              <a:rPr lang="en-GB" altLang="en-US" sz="4400" dirty="0" smtClean="0"/>
              <a:t>HPV</a:t>
            </a:r>
            <a:r>
              <a:rPr lang="en-GB" altLang="en-US" sz="4400" dirty="0"/>
              <a:t> </a:t>
            </a:r>
            <a:r>
              <a:rPr lang="en-GB" altLang="en-US" sz="4400" dirty="0" smtClean="0"/>
              <a:t>adolescent </a:t>
            </a:r>
            <a:br>
              <a:rPr lang="en-GB" altLang="en-US" sz="4400" dirty="0" smtClean="0"/>
            </a:br>
            <a:r>
              <a:rPr lang="en-GB" altLang="en-US" sz="4400" dirty="0" smtClean="0"/>
              <a:t>vaccination </a:t>
            </a:r>
            <a:r>
              <a:rPr lang="en-GB" altLang="en-US" sz="4400" dirty="0"/>
              <a:t>programme</a:t>
            </a:r>
            <a:r>
              <a:rPr lang="en-GB" altLang="en-US" sz="3200" dirty="0" smtClean="0"/>
              <a:t> </a:t>
            </a:r>
            <a:br>
              <a:rPr lang="en-GB" altLang="en-US" sz="3200" dirty="0" smtClean="0"/>
            </a:br>
            <a:r>
              <a:rPr lang="en-GB" altLang="en-US" sz="3200" dirty="0" smtClean="0"/>
              <a:t/>
            </a:r>
            <a:br>
              <a:rPr lang="en-GB" altLang="en-US" sz="3200" dirty="0" smtClean="0"/>
            </a:br>
            <a:r>
              <a:rPr lang="en-GB" altLang="en-US" sz="2000" dirty="0" smtClean="0"/>
              <a:t>August 2019</a:t>
            </a:r>
            <a:endParaRPr lang="en-US" altLang="en-US" sz="3200" dirty="0" smtClean="0"/>
          </a:p>
        </p:txBody>
      </p:sp>
    </p:spTree>
    <p:extLst>
      <p:ext uri="{BB962C8B-B14F-4D97-AF65-F5344CB8AC3E}">
        <p14:creationId xmlns:p14="http://schemas.microsoft.com/office/powerpoint/2010/main" val="3595414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359024"/>
          </a:xfrm>
        </p:spPr>
        <p:txBody>
          <a:bodyPr/>
          <a:lstStyle/>
          <a:p>
            <a:pPr algn="ctr"/>
            <a:r>
              <a:rPr lang="en-GB" dirty="0" smtClean="0"/>
              <a:t>HPV vaccination in N. Ireland</a:t>
            </a:r>
            <a:endParaRPr lang="en-GB" dirty="0"/>
          </a:p>
        </p:txBody>
      </p:sp>
      <p:sp>
        <p:nvSpPr>
          <p:cNvPr id="3" name="Content Placeholder 2"/>
          <p:cNvSpPr>
            <a:spLocks noGrp="1"/>
          </p:cNvSpPr>
          <p:nvPr>
            <p:ph idx="1"/>
          </p:nvPr>
        </p:nvSpPr>
        <p:spPr>
          <a:xfrm>
            <a:off x="179512" y="1340768"/>
            <a:ext cx="8653264" cy="4038600"/>
          </a:xfrm>
        </p:spPr>
        <p:txBody>
          <a:bodyPr/>
          <a:lstStyle/>
          <a:p>
            <a:pPr marL="457200" indent="-457200">
              <a:buFont typeface="Arial" panose="020B0604020202020204" pitchFamily="34" charset="0"/>
              <a:buChar char="•"/>
            </a:pPr>
            <a:r>
              <a:rPr lang="en-GB" sz="2400" dirty="0" smtClean="0"/>
              <a:t>The national HPV vaccination programme began in 2008 in the UK, initially vaccinating </a:t>
            </a:r>
            <a:r>
              <a:rPr lang="en-GB" sz="2400" dirty="0"/>
              <a:t>girls aged 12-13 </a:t>
            </a:r>
            <a:r>
              <a:rPr lang="en-GB" sz="2400" dirty="0" smtClean="0"/>
              <a:t>years with the </a:t>
            </a:r>
            <a:r>
              <a:rPr lang="en-GB" sz="2400" dirty="0" err="1" smtClean="0"/>
              <a:t>Cervarix</a:t>
            </a:r>
            <a:r>
              <a:rPr lang="en-GB" sz="2400" dirty="0" smtClean="0"/>
              <a:t> vaccine.</a:t>
            </a:r>
          </a:p>
          <a:p>
            <a:pPr marL="457200" indent="-457200">
              <a:buFont typeface="Arial" panose="020B0604020202020204" pitchFamily="34" charset="0"/>
              <a:buChar char="•"/>
            </a:pPr>
            <a:r>
              <a:rPr lang="en-GB" sz="2400" dirty="0" smtClean="0"/>
              <a:t>Since 2012, the Gardasil vaccine has been used, with protection against HPV types 6, 11, 16 and 18.</a:t>
            </a:r>
          </a:p>
          <a:p>
            <a:pPr marL="457200" indent="-457200">
              <a:buFont typeface="Arial" panose="020B0604020202020204" pitchFamily="34" charset="0"/>
              <a:buChar char="•"/>
            </a:pPr>
            <a:r>
              <a:rPr lang="en-GB" sz="2400" dirty="0" smtClean="0"/>
              <a:t>In 2014, the programme was changed from a three dose to a two dose schedule (if initiated &lt;15 years).</a:t>
            </a:r>
          </a:p>
          <a:p>
            <a:pPr marL="457200" indent="-457200">
              <a:buFont typeface="Arial" panose="020B0604020202020204" pitchFamily="34" charset="0"/>
              <a:buChar char="•"/>
            </a:pPr>
            <a:r>
              <a:rPr lang="en-GB" sz="2400" dirty="0" smtClean="0"/>
              <a:t>Since 2016, vaccination has been offered opportunistically to MSM up to 45 years through sexual health clinics.</a:t>
            </a:r>
          </a:p>
          <a:p>
            <a:pPr marL="457200" indent="-457200">
              <a:buFont typeface="Arial" panose="020B0604020202020204" pitchFamily="34" charset="0"/>
              <a:buChar char="•"/>
            </a:pPr>
            <a:r>
              <a:rPr lang="en-GB" sz="2400" dirty="0"/>
              <a:t>T</a:t>
            </a:r>
            <a:r>
              <a:rPr lang="en-GB" sz="2400" dirty="0" smtClean="0"/>
              <a:t>he adolescent vaccination programme will be extended to include boys from September 2019 (JCVI recommended).</a:t>
            </a:r>
            <a:endParaRPr lang="en-GB" sz="2400" dirty="0"/>
          </a:p>
        </p:txBody>
      </p:sp>
    </p:spTree>
    <p:extLst>
      <p:ext uri="{BB962C8B-B14F-4D97-AF65-F5344CB8AC3E}">
        <p14:creationId xmlns:p14="http://schemas.microsoft.com/office/powerpoint/2010/main" val="117768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37240" cy="1503040"/>
          </a:xfrm>
        </p:spPr>
        <p:txBody>
          <a:bodyPr/>
          <a:lstStyle/>
          <a:p>
            <a:pPr algn="ctr"/>
            <a:r>
              <a:rPr lang="en-GB" sz="3200" dirty="0" smtClean="0"/>
              <a:t>Why the vaccine programme is being </a:t>
            </a:r>
            <a:br>
              <a:rPr lang="en-GB" sz="3200" dirty="0" smtClean="0"/>
            </a:br>
            <a:r>
              <a:rPr lang="en-GB" sz="3200" dirty="0" smtClean="0"/>
              <a:t>extended to include boys</a:t>
            </a:r>
            <a:endParaRPr lang="en-GB" sz="3200" dirty="0"/>
          </a:p>
        </p:txBody>
      </p:sp>
      <p:sp>
        <p:nvSpPr>
          <p:cNvPr id="3" name="Content Placeholder 2"/>
          <p:cNvSpPr>
            <a:spLocks noGrp="1"/>
          </p:cNvSpPr>
          <p:nvPr>
            <p:ph idx="1"/>
          </p:nvPr>
        </p:nvSpPr>
        <p:spPr>
          <a:xfrm>
            <a:off x="179512" y="1700808"/>
            <a:ext cx="8581256" cy="4038600"/>
          </a:xfrm>
        </p:spPr>
        <p:txBody>
          <a:bodyPr/>
          <a:lstStyle/>
          <a:p>
            <a:pPr marL="457200" indent="-457200">
              <a:buFont typeface="Arial" panose="020B0604020202020204" pitchFamily="34" charset="0"/>
              <a:buChar char="•"/>
            </a:pPr>
            <a:r>
              <a:rPr lang="en-GB" sz="2200" dirty="0" smtClean="0"/>
              <a:t>In June </a:t>
            </a:r>
            <a:r>
              <a:rPr lang="en-GB" sz="2200" dirty="0"/>
              <a:t>2018 a JCVI HPV sub-committee met to consider the association of HPV with non-cervical cancers that affect men as well as </a:t>
            </a:r>
            <a:r>
              <a:rPr lang="en-GB" sz="2200" dirty="0" smtClean="0"/>
              <a:t>women.</a:t>
            </a:r>
          </a:p>
          <a:p>
            <a:pPr marL="457200" indent="-457200">
              <a:buFont typeface="Arial" panose="020B0604020202020204" pitchFamily="34" charset="0"/>
              <a:buChar char="•"/>
            </a:pPr>
            <a:r>
              <a:rPr lang="en-GB" sz="2200" dirty="0" smtClean="0"/>
              <a:t>They recommended </a:t>
            </a:r>
            <a:r>
              <a:rPr lang="en-GB" sz="2200" dirty="0"/>
              <a:t>vaccinating adolescent males would provide clear health benefits, </a:t>
            </a:r>
            <a:r>
              <a:rPr lang="en-GB" sz="2200" dirty="0" smtClean="0"/>
              <a:t>including:</a:t>
            </a:r>
          </a:p>
          <a:p>
            <a:pPr marL="400050" lvl="1" indent="0">
              <a:buClrTx/>
              <a:buNone/>
            </a:pPr>
            <a:r>
              <a:rPr lang="en-GB" sz="2200" dirty="0" smtClean="0"/>
              <a:t>	</a:t>
            </a:r>
            <a:r>
              <a:rPr lang="en-GB" sz="1800" dirty="0" smtClean="0">
                <a:solidFill>
                  <a:srgbClr val="00B0F0"/>
                </a:solidFill>
              </a:rPr>
              <a:t>-</a:t>
            </a:r>
            <a:r>
              <a:rPr lang="en-GB" sz="1800" dirty="0" smtClean="0"/>
              <a:t> Direct </a:t>
            </a:r>
            <a:r>
              <a:rPr lang="en-GB" sz="1800" dirty="0"/>
              <a:t>protection for vaccinated boys against HPV infection and </a:t>
            </a:r>
            <a:r>
              <a:rPr lang="en-GB" sz="1800" dirty="0" smtClean="0"/>
              <a:t>  	associated disease;</a:t>
            </a:r>
          </a:p>
          <a:p>
            <a:pPr marL="400050" lvl="1" indent="0">
              <a:buClrTx/>
              <a:buNone/>
            </a:pPr>
            <a:r>
              <a:rPr lang="en-GB" sz="1800" dirty="0" smtClean="0"/>
              <a:t>	</a:t>
            </a:r>
            <a:r>
              <a:rPr lang="en-GB" sz="1800" dirty="0" smtClean="0">
                <a:solidFill>
                  <a:srgbClr val="00B0F0"/>
                </a:solidFill>
              </a:rPr>
              <a:t>- </a:t>
            </a:r>
            <a:r>
              <a:rPr lang="en-GB" sz="1800" dirty="0" smtClean="0"/>
              <a:t>Optimising </a:t>
            </a:r>
            <a:r>
              <a:rPr lang="en-GB" sz="1800" dirty="0"/>
              <a:t>protection against HPV for MSM by offering them vaccination </a:t>
            </a:r>
            <a:r>
              <a:rPr lang="en-GB" sz="1800" dirty="0" smtClean="0"/>
              <a:t>	before </a:t>
            </a:r>
            <a:r>
              <a:rPr lang="en-GB" sz="1800" dirty="0"/>
              <a:t>their sexual </a:t>
            </a:r>
            <a:r>
              <a:rPr lang="en-GB" sz="1800" dirty="0" smtClean="0"/>
              <a:t>debut;</a:t>
            </a:r>
          </a:p>
          <a:p>
            <a:pPr marL="400050" lvl="1" indent="0">
              <a:buClrTx/>
              <a:buNone/>
            </a:pPr>
            <a:r>
              <a:rPr lang="en-GB" sz="1800" dirty="0" smtClean="0"/>
              <a:t>	</a:t>
            </a:r>
            <a:r>
              <a:rPr lang="en-GB" sz="1800" dirty="0" smtClean="0">
                <a:solidFill>
                  <a:srgbClr val="00B0F0"/>
                </a:solidFill>
              </a:rPr>
              <a:t>-</a:t>
            </a:r>
            <a:r>
              <a:rPr lang="en-GB" sz="1800" dirty="0" smtClean="0"/>
              <a:t> Indirect </a:t>
            </a:r>
            <a:r>
              <a:rPr lang="en-GB" sz="1800" dirty="0"/>
              <a:t>protection </a:t>
            </a:r>
            <a:r>
              <a:rPr lang="en-GB" sz="1800" dirty="0" smtClean="0"/>
              <a:t>to non-vaccinated </a:t>
            </a:r>
            <a:r>
              <a:rPr lang="en-GB" sz="1800" dirty="0"/>
              <a:t>girls and boys.</a:t>
            </a:r>
          </a:p>
          <a:p>
            <a:pPr marL="857250" lvl="1" indent="-457200">
              <a:buFont typeface="Arial" panose="020B0604020202020204" pitchFamily="34" charset="0"/>
              <a:buChar char="•"/>
            </a:pPr>
            <a:endParaRPr lang="en-GB" sz="1800" dirty="0" smtClean="0"/>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162096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93224" cy="1143000"/>
          </a:xfrm>
        </p:spPr>
        <p:txBody>
          <a:bodyPr/>
          <a:lstStyle/>
          <a:p>
            <a:r>
              <a:rPr lang="en-GB" dirty="0" smtClean="0"/>
              <a:t>HPV associated cancers in men</a:t>
            </a:r>
            <a:endParaRPr lang="en-GB" dirty="0"/>
          </a:p>
        </p:txBody>
      </p:sp>
      <p:sp>
        <p:nvSpPr>
          <p:cNvPr id="3" name="Content Placeholder 2"/>
          <p:cNvSpPr>
            <a:spLocks noGrp="1"/>
          </p:cNvSpPr>
          <p:nvPr>
            <p:ph idx="1"/>
          </p:nvPr>
        </p:nvSpPr>
        <p:spPr>
          <a:xfrm>
            <a:off x="323528" y="1268760"/>
            <a:ext cx="8496944" cy="4293840"/>
          </a:xfrm>
        </p:spPr>
        <p:txBody>
          <a:bodyPr/>
          <a:lstStyle/>
          <a:p>
            <a:pPr marL="457200" indent="-457200">
              <a:buFont typeface="Arial" panose="020B0604020202020204" pitchFamily="34" charset="0"/>
              <a:buChar char="•"/>
            </a:pPr>
            <a:r>
              <a:rPr lang="en-GB" sz="2000" b="1" dirty="0" smtClean="0"/>
              <a:t>In men, HPV infection is associated with:</a:t>
            </a:r>
          </a:p>
          <a:p>
            <a:pPr marL="857250" lvl="1" indent="-457200">
              <a:buFont typeface="Arial" panose="020B0604020202020204" pitchFamily="34" charset="0"/>
              <a:buChar char="•"/>
            </a:pPr>
            <a:r>
              <a:rPr lang="en-GB" sz="2000" dirty="0" smtClean="0">
                <a:solidFill>
                  <a:srgbClr val="00B0F0"/>
                </a:solidFill>
              </a:rPr>
              <a:t>-</a:t>
            </a:r>
            <a:r>
              <a:rPr lang="en-GB" sz="2000" dirty="0" smtClean="0"/>
              <a:t>80-85% of anal cancers;</a:t>
            </a:r>
          </a:p>
          <a:p>
            <a:pPr marL="857250" lvl="1" indent="-457200">
              <a:buFont typeface="Arial" panose="020B0604020202020204" pitchFamily="34" charset="0"/>
              <a:buChar char="•"/>
            </a:pPr>
            <a:r>
              <a:rPr lang="en-GB" sz="2000" dirty="0" smtClean="0">
                <a:solidFill>
                  <a:srgbClr val="00B0F0"/>
                </a:solidFill>
              </a:rPr>
              <a:t>-</a:t>
            </a:r>
            <a:r>
              <a:rPr lang="en-GB" sz="2000" dirty="0" smtClean="0"/>
              <a:t>28% of a subset of oropharyngeal cancers;</a:t>
            </a:r>
          </a:p>
          <a:p>
            <a:pPr marL="857250" lvl="1" indent="-457200">
              <a:buFont typeface="Arial" panose="020B0604020202020204" pitchFamily="34" charset="0"/>
              <a:buChar char="•"/>
            </a:pPr>
            <a:r>
              <a:rPr lang="en-GB" sz="2000" dirty="0" smtClean="0">
                <a:solidFill>
                  <a:srgbClr val="00B0F0"/>
                </a:solidFill>
              </a:rPr>
              <a:t>-</a:t>
            </a:r>
            <a:r>
              <a:rPr lang="en-GB" sz="2000" dirty="0" smtClean="0"/>
              <a:t>50% of penile cancers.</a:t>
            </a:r>
          </a:p>
          <a:p>
            <a:pPr marL="857250" lvl="1" indent="-457200">
              <a:buFont typeface="Arial" panose="020B0604020202020204" pitchFamily="34" charset="0"/>
              <a:buChar char="•"/>
            </a:pPr>
            <a:endParaRPr lang="en-GB" sz="2000" dirty="0" smtClean="0"/>
          </a:p>
          <a:p>
            <a:pPr marL="457200" indent="-457200">
              <a:buFont typeface="Arial" panose="020B0604020202020204" pitchFamily="34" charset="0"/>
              <a:buChar char="•"/>
            </a:pPr>
            <a:r>
              <a:rPr lang="en-GB" sz="2000" b="1" dirty="0" smtClean="0"/>
              <a:t>MSM who attend GUM, sexual health and HIV services experience higher rates of HPV infection and related cancers</a:t>
            </a:r>
            <a:r>
              <a:rPr lang="en-GB" sz="2000" dirty="0" smtClean="0"/>
              <a:t>:</a:t>
            </a:r>
          </a:p>
          <a:p>
            <a:pPr marL="857250" lvl="1" indent="-457200"/>
            <a:r>
              <a:rPr lang="en-GB" sz="2000" dirty="0" smtClean="0">
                <a:solidFill>
                  <a:srgbClr val="00B0F0"/>
                </a:solidFill>
              </a:rPr>
              <a:t>-</a:t>
            </a:r>
            <a:r>
              <a:rPr lang="en-GB" sz="2000" dirty="0" smtClean="0"/>
              <a:t>HPV 16-associated anal cancers are much more common in MSM compared with heterosexual men;</a:t>
            </a:r>
          </a:p>
          <a:p>
            <a:pPr marL="857250" lvl="1" indent="-457200"/>
            <a:r>
              <a:rPr lang="en-GB" sz="2000" dirty="0" smtClean="0">
                <a:solidFill>
                  <a:srgbClr val="00B0F0"/>
                </a:solidFill>
              </a:rPr>
              <a:t>-</a:t>
            </a:r>
            <a:r>
              <a:rPr lang="en-GB" sz="2000" dirty="0" smtClean="0"/>
              <a:t>The incidence of anal cancer is highest in HIV positive MSM;</a:t>
            </a:r>
          </a:p>
          <a:p>
            <a:pPr marL="857250" lvl="1" indent="-457200"/>
            <a:r>
              <a:rPr lang="en-GB" sz="2000" dirty="0" smtClean="0">
                <a:solidFill>
                  <a:srgbClr val="00B0F0"/>
                </a:solidFill>
              </a:rPr>
              <a:t>-</a:t>
            </a:r>
            <a:r>
              <a:rPr lang="en-GB" sz="2000" dirty="0" smtClean="0"/>
              <a:t>Some MSM have high-risk sexual behaviour;</a:t>
            </a:r>
          </a:p>
          <a:p>
            <a:pPr marL="857250" lvl="1" indent="-457200"/>
            <a:r>
              <a:rPr lang="en-GB" sz="2000" dirty="0" smtClean="0">
                <a:solidFill>
                  <a:srgbClr val="00B0F0"/>
                </a:solidFill>
              </a:rPr>
              <a:t>-</a:t>
            </a:r>
            <a:r>
              <a:rPr lang="en-GB" sz="2000" dirty="0" smtClean="0"/>
              <a:t>Would benefit from direct effect of the vaccine.</a:t>
            </a:r>
            <a:endParaRPr lang="en-GB" sz="2000" dirty="0"/>
          </a:p>
        </p:txBody>
      </p:sp>
    </p:spTree>
    <p:extLst>
      <p:ext uri="{BB962C8B-B14F-4D97-AF65-F5344CB8AC3E}">
        <p14:creationId xmlns:p14="http://schemas.microsoft.com/office/powerpoint/2010/main" val="29644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a:xfrm>
            <a:off x="269875" y="333375"/>
            <a:ext cx="8856663" cy="1081088"/>
          </a:xfrm>
        </p:spPr>
        <p:txBody>
          <a:bodyPr/>
          <a:lstStyle/>
          <a:p>
            <a:pPr algn="ctr"/>
            <a:r>
              <a:rPr lang="en-GB" altLang="en-US" sz="3200" dirty="0" smtClean="0"/>
              <a:t>HPV epidemiology before introduction </a:t>
            </a:r>
            <a:br>
              <a:rPr lang="en-GB" altLang="en-US" sz="3200" dirty="0" smtClean="0"/>
            </a:br>
            <a:r>
              <a:rPr lang="en-GB" altLang="en-US" sz="3200" dirty="0" smtClean="0"/>
              <a:t>of the national screening programme in 2008</a:t>
            </a:r>
            <a:endParaRPr lang="en-GB" altLang="en-US" sz="3600" dirty="0" smtClean="0"/>
          </a:p>
        </p:txBody>
      </p:sp>
      <p:sp>
        <p:nvSpPr>
          <p:cNvPr id="3" name="Content Placeholder 2"/>
          <p:cNvSpPr>
            <a:spLocks noGrp="1"/>
          </p:cNvSpPr>
          <p:nvPr>
            <p:ph idx="1"/>
          </p:nvPr>
        </p:nvSpPr>
        <p:spPr>
          <a:xfrm>
            <a:off x="358775" y="1700213"/>
            <a:ext cx="8389938" cy="4537075"/>
          </a:xfrm>
        </p:spPr>
        <p:txBody>
          <a:bodyPr/>
          <a:lstStyle/>
          <a:p>
            <a:pPr marL="457200" indent="-457200">
              <a:buFont typeface="Wingdings" pitchFamily="2" charset="2"/>
              <a:buChar char="Ø"/>
              <a:defRPr/>
            </a:pPr>
            <a:r>
              <a:rPr lang="en-GB" sz="2800" dirty="0" smtClean="0"/>
              <a:t>Low HPV prevalence in girls aged 14 years.</a:t>
            </a:r>
          </a:p>
          <a:p>
            <a:pPr marL="457200" indent="-457200">
              <a:buFont typeface="Wingdings" pitchFamily="2" charset="2"/>
              <a:buChar char="Ø"/>
              <a:defRPr/>
            </a:pPr>
            <a:r>
              <a:rPr lang="en-GB" sz="2800" dirty="0" smtClean="0"/>
              <a:t>HPV infection rises sharply from 14 years onwards </a:t>
            </a:r>
            <a:r>
              <a:rPr lang="en-US" sz="2800" dirty="0" smtClean="0"/>
              <a:t>until </a:t>
            </a:r>
            <a:r>
              <a:rPr lang="en-US" sz="2800" dirty="0"/>
              <a:t>the early </a:t>
            </a:r>
            <a:r>
              <a:rPr lang="en-US" sz="2800" dirty="0" smtClean="0"/>
              <a:t>20s. </a:t>
            </a:r>
            <a:r>
              <a:rPr lang="en-GB" sz="2800" dirty="0" smtClean="0"/>
              <a:t>	</a:t>
            </a:r>
          </a:p>
          <a:p>
            <a:pPr marL="0" indent="0">
              <a:defRPr/>
            </a:pPr>
            <a:r>
              <a:rPr lang="en-GB" sz="2800" b="1" dirty="0">
                <a:solidFill>
                  <a:srgbClr val="0099CC"/>
                </a:solidFill>
              </a:rPr>
              <a:t>	</a:t>
            </a:r>
            <a:r>
              <a:rPr lang="en-GB" sz="2800" b="1" dirty="0" smtClean="0">
                <a:solidFill>
                  <a:srgbClr val="0099CC"/>
                </a:solidFill>
              </a:rPr>
              <a:t>-</a:t>
            </a:r>
            <a:r>
              <a:rPr lang="en-GB" sz="2800" dirty="0" smtClean="0"/>
              <a:t> 11% show evidence of HPV type 6</a:t>
            </a:r>
          </a:p>
          <a:p>
            <a:pPr marL="0" indent="0">
              <a:defRPr/>
            </a:pPr>
            <a:r>
              <a:rPr lang="en-GB" sz="2800" dirty="0" smtClean="0"/>
              <a:t>	</a:t>
            </a:r>
            <a:r>
              <a:rPr lang="en-GB" sz="2800" b="1" dirty="0" smtClean="0">
                <a:solidFill>
                  <a:srgbClr val="0099CC"/>
                </a:solidFill>
              </a:rPr>
              <a:t>- </a:t>
            </a:r>
            <a:r>
              <a:rPr lang="en-GB" sz="2800" dirty="0" smtClean="0"/>
              <a:t>3% show evidence of HPV type 11</a:t>
            </a:r>
          </a:p>
          <a:p>
            <a:pPr marL="0" indent="0">
              <a:defRPr/>
            </a:pPr>
            <a:r>
              <a:rPr lang="en-GB" sz="2800" dirty="0" smtClean="0"/>
              <a:t>	</a:t>
            </a:r>
            <a:r>
              <a:rPr lang="en-GB" sz="2800" b="1" dirty="0" smtClean="0">
                <a:solidFill>
                  <a:srgbClr val="0099CC"/>
                </a:solidFill>
              </a:rPr>
              <a:t>- </a:t>
            </a:r>
            <a:r>
              <a:rPr lang="en-GB" sz="2800" dirty="0" smtClean="0"/>
              <a:t>12% show evidence of HPV type16</a:t>
            </a:r>
          </a:p>
          <a:p>
            <a:pPr marL="0" indent="0">
              <a:defRPr/>
            </a:pPr>
            <a:r>
              <a:rPr lang="en-GB" sz="2800" dirty="0" smtClean="0"/>
              <a:t>	</a:t>
            </a:r>
            <a:r>
              <a:rPr lang="en-GB" sz="2800" b="1" dirty="0" smtClean="0">
                <a:solidFill>
                  <a:srgbClr val="0099CC"/>
                </a:solidFill>
              </a:rPr>
              <a:t>-</a:t>
            </a:r>
            <a:r>
              <a:rPr lang="en-GB" sz="2800" dirty="0" smtClean="0"/>
              <a:t> 5% show evidence of HPV type 18</a:t>
            </a:r>
          </a:p>
          <a:p>
            <a:pPr marL="0" indent="0">
              <a:defRPr/>
            </a:pPr>
            <a:r>
              <a:rPr lang="en-GB" altLang="en-US" sz="2000" i="1" dirty="0"/>
              <a:t>	</a:t>
            </a:r>
            <a:r>
              <a:rPr lang="en-GB" altLang="en-US" sz="1800" i="1" dirty="0"/>
              <a:t>*</a:t>
            </a:r>
            <a:r>
              <a:rPr lang="en-GB" altLang="en-US" sz="1800" i="1" dirty="0" smtClean="0"/>
              <a:t>Source: UK </a:t>
            </a:r>
            <a:r>
              <a:rPr lang="en-GB" altLang="en-US" sz="1800" i="1" dirty="0" err="1"/>
              <a:t>Seroprevalence</a:t>
            </a:r>
            <a:r>
              <a:rPr lang="en-GB" altLang="en-US" sz="1800" i="1" dirty="0"/>
              <a:t> study (2007)</a:t>
            </a:r>
            <a:endParaRPr lang="en-GB" sz="1800" i="1" dirty="0" smtClean="0"/>
          </a:p>
          <a:p>
            <a:pPr marL="457200" indent="-457200">
              <a:buFont typeface="Wingdings" pitchFamily="2" charset="2"/>
              <a:buChar char="Ø"/>
              <a:defRPr/>
            </a:pPr>
            <a:endParaRPr lang="en-GB" dirty="0" smtClean="0"/>
          </a:p>
          <a:p>
            <a:pPr>
              <a:defRPr/>
            </a:pPr>
            <a:endParaRPr lang="en-GB" dirty="0"/>
          </a:p>
        </p:txBody>
      </p:sp>
    </p:spTree>
    <p:extLst>
      <p:ext uri="{BB962C8B-B14F-4D97-AF65-F5344CB8AC3E}">
        <p14:creationId xmlns:p14="http://schemas.microsoft.com/office/powerpoint/2010/main" val="4047533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t>Impact of the vaccination </a:t>
            </a:r>
            <a:br>
              <a:rPr lang="en-GB" dirty="0" smtClean="0"/>
            </a:br>
            <a:r>
              <a:rPr lang="en-GB" dirty="0" smtClean="0"/>
              <a:t>programme on HPV infection </a:t>
            </a:r>
            <a:endParaRPr lang="en-GB" dirty="0"/>
          </a:p>
        </p:txBody>
      </p:sp>
    </p:spTree>
    <p:extLst>
      <p:ext uri="{BB962C8B-B14F-4D97-AF65-F5344CB8AC3E}">
        <p14:creationId xmlns:p14="http://schemas.microsoft.com/office/powerpoint/2010/main" val="359222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a:xfrm>
            <a:off x="685800" y="404813"/>
            <a:ext cx="8077200" cy="1079500"/>
          </a:xfrm>
        </p:spPr>
        <p:txBody>
          <a:bodyPr/>
          <a:lstStyle/>
          <a:p>
            <a:pPr algn="ctr"/>
            <a:r>
              <a:rPr lang="en-US" altLang="en-US" sz="3200" dirty="0" smtClean="0"/>
              <a:t>Individual type-specific prevalence </a:t>
            </a:r>
            <a:br>
              <a:rPr lang="en-US" altLang="en-US" sz="3200" dirty="0" smtClean="0"/>
            </a:br>
            <a:r>
              <a:rPr lang="en-US" altLang="en-US" sz="3200" dirty="0" smtClean="0"/>
              <a:t>among 16-18 year old females in England</a:t>
            </a:r>
            <a:endParaRPr lang="en-GB" altLang="en-US" dirty="0" smtClean="0"/>
          </a:p>
        </p:txBody>
      </p:sp>
      <p:pic>
        <p:nvPicPr>
          <p:cNvPr id="274435" name="Content Placeholder 3"/>
          <p:cNvPicPr>
            <a:picLocks noGrp="1"/>
          </p:cNvPicPr>
          <p:nvPr>
            <p:ph idx="1"/>
          </p:nvPr>
        </p:nvPicPr>
        <p:blipFill>
          <a:blip r:embed="rId3">
            <a:extLst>
              <a:ext uri="{28A0092B-C50C-407E-A947-70E740481C1C}">
                <a14:useLocalDpi xmlns:a14="http://schemas.microsoft.com/office/drawing/2010/main" val="0"/>
              </a:ext>
            </a:extLst>
          </a:blip>
          <a:srcRect l="14130" t="28870" r="50465" b="12502"/>
          <a:stretch>
            <a:fillRect/>
          </a:stretch>
        </p:blipFill>
        <p:spPr>
          <a:xfrm>
            <a:off x="2195513" y="1700213"/>
            <a:ext cx="4176712" cy="3694112"/>
          </a:xfrm>
        </p:spPr>
      </p:pic>
    </p:spTree>
    <p:extLst>
      <p:ext uri="{BB962C8B-B14F-4D97-AF65-F5344CB8AC3E}">
        <p14:creationId xmlns:p14="http://schemas.microsoft.com/office/powerpoint/2010/main" val="50108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1216" cy="1296144"/>
          </a:xfrm>
        </p:spPr>
        <p:txBody>
          <a:bodyPr/>
          <a:lstStyle/>
          <a:p>
            <a:r>
              <a:rPr lang="en-GB" sz="2800" dirty="0">
                <a:latin typeface="Arial" pitchFamily="34" charset="0"/>
              </a:rPr>
              <a:t>Changes in post-vaccination HPV </a:t>
            </a:r>
            <a:r>
              <a:rPr lang="en-GB" sz="2800" dirty="0" smtClean="0">
                <a:latin typeface="Arial" pitchFamily="34" charset="0"/>
              </a:rPr>
              <a:t>(16 &amp;/or 18)</a:t>
            </a:r>
            <a:br>
              <a:rPr lang="en-GB" sz="2800" dirty="0" smtClean="0">
                <a:latin typeface="Arial" pitchFamily="34" charset="0"/>
              </a:rPr>
            </a:br>
            <a:r>
              <a:rPr lang="en-GB" sz="2800" dirty="0" smtClean="0">
                <a:latin typeface="Arial" pitchFamily="34" charset="0"/>
              </a:rPr>
              <a:t>prevalence in </a:t>
            </a:r>
            <a:r>
              <a:rPr lang="en-GB" sz="2800" dirty="0">
                <a:latin typeface="Arial" pitchFamily="34" charset="0"/>
              </a:rPr>
              <a:t>England: 16-18 year old females</a:t>
            </a: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0743162"/>
              </p:ext>
            </p:extLst>
          </p:nvPr>
        </p:nvGraphicFramePr>
        <p:xfrm>
          <a:off x="683568" y="1916832"/>
          <a:ext cx="8136904"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207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12" y="476672"/>
            <a:ext cx="7989455" cy="720080"/>
          </a:xfrm>
        </p:spPr>
        <p:txBody>
          <a:bodyPr/>
          <a:lstStyle/>
          <a:p>
            <a:pPr algn="ctr"/>
            <a:r>
              <a:rPr lang="en-US" altLang="en-US" sz="2000" dirty="0" smtClean="0"/>
              <a:t>Pre and post vaccine HPV prevalence in 20 year old females entering </a:t>
            </a:r>
            <a:br>
              <a:rPr lang="en-US" altLang="en-US" sz="2000" dirty="0" smtClean="0"/>
            </a:br>
            <a:r>
              <a:rPr lang="en-US" altLang="en-US" sz="2000" dirty="0" smtClean="0"/>
              <a:t>the cervical screening </a:t>
            </a:r>
            <a:r>
              <a:rPr lang="en-US" altLang="en-US" sz="2000" dirty="0" err="1" smtClean="0"/>
              <a:t>programme</a:t>
            </a:r>
            <a:r>
              <a:rPr lang="en-US" altLang="en-US" sz="2000" dirty="0" smtClean="0"/>
              <a:t> in Scotland</a:t>
            </a:r>
            <a:r>
              <a:rPr lang="en-GB" sz="3600" spc="-150" dirty="0" smtClean="0">
                <a:solidFill>
                  <a:srgbClr val="00AE9E"/>
                </a:solidFill>
                <a:latin typeface="Arial" pitchFamily="34" charset="0"/>
                <a:ea typeface="ヒラギノ角ゴ Pro W3" pitchFamily="84" charset="-128"/>
              </a:rPr>
              <a:t/>
            </a:r>
            <a:br>
              <a:rPr lang="en-GB" sz="3600" spc="-150" dirty="0" smtClean="0">
                <a:solidFill>
                  <a:srgbClr val="00AE9E"/>
                </a:solidFill>
                <a:latin typeface="Arial" pitchFamily="34" charset="0"/>
                <a:ea typeface="ヒラギノ角ゴ Pro W3" pitchFamily="84" charset="-128"/>
              </a:rPr>
            </a:br>
            <a:endParaRPr lang="en-GB" sz="3600"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693836" y="908721"/>
            <a:ext cx="7838603" cy="3168352"/>
          </a:xfrm>
          <a:prstGeom prst="rect">
            <a:avLst/>
          </a:prstGeom>
          <a:noFill/>
          <a:ln w="9525">
            <a:noFill/>
            <a:miter lim="800000"/>
            <a:headEnd/>
            <a:tailEnd/>
          </a:ln>
        </p:spPr>
      </p:pic>
      <p:sp>
        <p:nvSpPr>
          <p:cNvPr id="5" name="Rectangle 4"/>
          <p:cNvSpPr/>
          <p:nvPr/>
        </p:nvSpPr>
        <p:spPr>
          <a:xfrm>
            <a:off x="684935" y="4284243"/>
            <a:ext cx="7704856" cy="584775"/>
          </a:xfrm>
          <a:prstGeom prst="rect">
            <a:avLst/>
          </a:prstGeom>
        </p:spPr>
        <p:txBody>
          <a:bodyPr wrap="square">
            <a:spAutoFit/>
          </a:bodyPr>
          <a:lstStyle/>
          <a:p>
            <a:pPr eaLnBrk="0" fontAlgn="base" hangingPunct="0">
              <a:spcBef>
                <a:spcPct val="0"/>
              </a:spcBef>
              <a:spcAft>
                <a:spcPct val="0"/>
              </a:spcAft>
            </a:pPr>
            <a:r>
              <a:rPr lang="en-GB" sz="1600" b="1" dirty="0">
                <a:solidFill>
                  <a:srgbClr val="0070C0"/>
                </a:solidFill>
              </a:rPr>
              <a:t>HPV 16/18 </a:t>
            </a:r>
            <a:r>
              <a:rPr lang="en-GB" sz="1600" dirty="0">
                <a:solidFill>
                  <a:srgbClr val="000000"/>
                </a:solidFill>
              </a:rPr>
              <a:t>prevalence reduced from </a:t>
            </a:r>
            <a:r>
              <a:rPr lang="en-GB" sz="1600" b="1" dirty="0">
                <a:solidFill>
                  <a:srgbClr val="000000"/>
                </a:solidFill>
              </a:rPr>
              <a:t>30.0% </a:t>
            </a:r>
            <a:r>
              <a:rPr lang="en-GB" sz="1600" dirty="0">
                <a:solidFill>
                  <a:srgbClr val="000000"/>
                </a:solidFill>
              </a:rPr>
              <a:t>(26.9, 33.1%) </a:t>
            </a:r>
            <a:r>
              <a:rPr lang="en-GB" sz="1600" b="1" dirty="0">
                <a:solidFill>
                  <a:srgbClr val="000000"/>
                </a:solidFill>
              </a:rPr>
              <a:t>in 1988 cohort </a:t>
            </a:r>
            <a:r>
              <a:rPr lang="en-GB" sz="1600" dirty="0">
                <a:solidFill>
                  <a:srgbClr val="000000"/>
                </a:solidFill>
              </a:rPr>
              <a:t>to </a:t>
            </a:r>
            <a:r>
              <a:rPr lang="en-GB" sz="1600" b="1" dirty="0">
                <a:solidFill>
                  <a:srgbClr val="000000"/>
                </a:solidFill>
              </a:rPr>
              <a:t>4.5% </a:t>
            </a:r>
            <a:r>
              <a:rPr lang="en-GB" sz="1600" dirty="0">
                <a:solidFill>
                  <a:srgbClr val="000000"/>
                </a:solidFill>
              </a:rPr>
              <a:t>(3.5, 5.7%) </a:t>
            </a:r>
            <a:r>
              <a:rPr lang="en-GB" sz="1600" b="1" dirty="0">
                <a:solidFill>
                  <a:srgbClr val="000000"/>
                </a:solidFill>
              </a:rPr>
              <a:t>in the 1995 (routine) cohort</a:t>
            </a:r>
          </a:p>
        </p:txBody>
      </p:sp>
      <p:sp>
        <p:nvSpPr>
          <p:cNvPr id="6" name="Rectangle 5"/>
          <p:cNvSpPr/>
          <p:nvPr/>
        </p:nvSpPr>
        <p:spPr>
          <a:xfrm>
            <a:off x="724619" y="4923887"/>
            <a:ext cx="7922247" cy="584775"/>
          </a:xfrm>
          <a:prstGeom prst="rect">
            <a:avLst/>
          </a:prstGeom>
        </p:spPr>
        <p:txBody>
          <a:bodyPr wrap="square">
            <a:spAutoFit/>
          </a:bodyPr>
          <a:lstStyle/>
          <a:p>
            <a:pPr eaLnBrk="0" fontAlgn="base" hangingPunct="0">
              <a:spcBef>
                <a:spcPct val="0"/>
              </a:spcBef>
              <a:spcAft>
                <a:spcPct val="0"/>
              </a:spcAft>
            </a:pPr>
            <a:r>
              <a:rPr lang="en-GB" sz="1600" b="1" dirty="0">
                <a:solidFill>
                  <a:srgbClr val="C00000"/>
                </a:solidFill>
                <a:cs typeface="Arial" pitchFamily="34" charset="0"/>
              </a:rPr>
              <a:t>HPV 31/33/45 </a:t>
            </a:r>
            <a:r>
              <a:rPr lang="en-GB" sz="1600" dirty="0">
                <a:solidFill>
                  <a:srgbClr val="000000"/>
                </a:solidFill>
                <a:cs typeface="Arial" pitchFamily="34" charset="0"/>
              </a:rPr>
              <a:t>prevalence reduced from </a:t>
            </a:r>
            <a:r>
              <a:rPr lang="en-GB" sz="1600" b="1" dirty="0">
                <a:solidFill>
                  <a:srgbClr val="000000"/>
                </a:solidFill>
                <a:cs typeface="Arial" pitchFamily="34" charset="0"/>
              </a:rPr>
              <a:t>14.2% </a:t>
            </a:r>
            <a:r>
              <a:rPr lang="en-GB" sz="1600" dirty="0">
                <a:solidFill>
                  <a:srgbClr val="000000"/>
                </a:solidFill>
                <a:cs typeface="Arial" pitchFamily="34" charset="0"/>
              </a:rPr>
              <a:t>(12-16.7%) </a:t>
            </a:r>
            <a:r>
              <a:rPr lang="en-GB" sz="1600" b="1" dirty="0">
                <a:solidFill>
                  <a:srgbClr val="000000"/>
                </a:solidFill>
                <a:cs typeface="Arial" pitchFamily="34" charset="0"/>
              </a:rPr>
              <a:t>in the 1988 cohort </a:t>
            </a:r>
            <a:r>
              <a:rPr lang="en-GB" sz="1600" dirty="0">
                <a:solidFill>
                  <a:srgbClr val="000000"/>
                </a:solidFill>
                <a:cs typeface="Arial" pitchFamily="34" charset="0"/>
              </a:rPr>
              <a:t>to </a:t>
            </a:r>
            <a:r>
              <a:rPr lang="en-GB" sz="1600" b="1" dirty="0">
                <a:solidFill>
                  <a:srgbClr val="000000"/>
                </a:solidFill>
                <a:cs typeface="Arial" pitchFamily="34" charset="0"/>
              </a:rPr>
              <a:t>2.6% </a:t>
            </a:r>
            <a:r>
              <a:rPr lang="en-GB" sz="1600" dirty="0">
                <a:solidFill>
                  <a:srgbClr val="000000"/>
                </a:solidFill>
                <a:cs typeface="Arial" pitchFamily="34" charset="0"/>
              </a:rPr>
              <a:t>(95% CI: 1.9-3.6%) </a:t>
            </a:r>
            <a:r>
              <a:rPr lang="en-GB" sz="1600" b="1" dirty="0">
                <a:solidFill>
                  <a:srgbClr val="000000"/>
                </a:solidFill>
                <a:cs typeface="Arial" pitchFamily="34" charset="0"/>
              </a:rPr>
              <a:t>in the 1995 (</a:t>
            </a:r>
            <a:r>
              <a:rPr lang="en-GB" sz="1600" b="1" dirty="0" smtClean="0">
                <a:solidFill>
                  <a:srgbClr val="000000"/>
                </a:solidFill>
                <a:cs typeface="Arial" pitchFamily="34" charset="0"/>
              </a:rPr>
              <a:t>routine</a:t>
            </a:r>
            <a:r>
              <a:rPr lang="en-GB" sz="1600" b="1" dirty="0">
                <a:solidFill>
                  <a:srgbClr val="000000"/>
                </a:solidFill>
                <a:cs typeface="Arial" pitchFamily="34" charset="0"/>
              </a:rPr>
              <a:t>) cohort </a:t>
            </a:r>
          </a:p>
        </p:txBody>
      </p:sp>
      <p:sp>
        <p:nvSpPr>
          <p:cNvPr id="7" name="Rectangle 6"/>
          <p:cNvSpPr/>
          <p:nvPr/>
        </p:nvSpPr>
        <p:spPr>
          <a:xfrm>
            <a:off x="684935" y="5546279"/>
            <a:ext cx="7920880" cy="338554"/>
          </a:xfrm>
          <a:prstGeom prst="rect">
            <a:avLst/>
          </a:prstGeom>
        </p:spPr>
        <p:txBody>
          <a:bodyPr wrap="square">
            <a:spAutoFit/>
          </a:bodyPr>
          <a:lstStyle/>
          <a:p>
            <a:pPr eaLnBrk="0" fontAlgn="base" hangingPunct="0">
              <a:spcBef>
                <a:spcPct val="0"/>
              </a:spcBef>
              <a:spcAft>
                <a:spcPct val="0"/>
              </a:spcAft>
            </a:pPr>
            <a:r>
              <a:rPr lang="en-GB" sz="1600" b="1" dirty="0">
                <a:solidFill>
                  <a:srgbClr val="92D050"/>
                </a:solidFill>
                <a:cs typeface="Arial" pitchFamily="34" charset="0"/>
              </a:rPr>
              <a:t>Other HR-HPV </a:t>
            </a:r>
            <a:r>
              <a:rPr lang="en-GB" sz="1600" dirty="0">
                <a:solidFill>
                  <a:srgbClr val="000000"/>
                </a:solidFill>
                <a:cs typeface="Arial" pitchFamily="34" charset="0"/>
              </a:rPr>
              <a:t>- no significant changes</a:t>
            </a:r>
            <a:endParaRPr lang="en-GB" sz="1600" b="1" dirty="0">
              <a:solidFill>
                <a:srgbClr val="000000"/>
              </a:solidFill>
              <a:cs typeface="Arial" pitchFamily="34" charset="0"/>
            </a:endParaRPr>
          </a:p>
        </p:txBody>
      </p:sp>
    </p:spTree>
    <p:extLst>
      <p:ext uri="{BB962C8B-B14F-4D97-AF65-F5344CB8AC3E}">
        <p14:creationId xmlns:p14="http://schemas.microsoft.com/office/powerpoint/2010/main" val="135210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4664"/>
            <a:ext cx="7493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96752"/>
            <a:ext cx="748665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23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77200" cy="1143000"/>
          </a:xfrm>
        </p:spPr>
        <p:txBody>
          <a:bodyPr/>
          <a:lstStyle/>
          <a:p>
            <a:pPr algn="ctr"/>
            <a:r>
              <a:rPr lang="en-GB" dirty="0" smtClean="0"/>
              <a:t>Impact on cervical disease</a:t>
            </a:r>
            <a:endParaRPr lang="en-GB" dirty="0"/>
          </a:p>
        </p:txBody>
      </p:sp>
      <p:sp>
        <p:nvSpPr>
          <p:cNvPr id="3" name="Content Placeholder 2"/>
          <p:cNvSpPr>
            <a:spLocks noGrp="1"/>
          </p:cNvSpPr>
          <p:nvPr>
            <p:ph idx="1"/>
          </p:nvPr>
        </p:nvSpPr>
        <p:spPr>
          <a:xfrm>
            <a:off x="395536" y="1412776"/>
            <a:ext cx="8496944" cy="4254624"/>
          </a:xfrm>
        </p:spPr>
        <p:txBody>
          <a:bodyPr/>
          <a:lstStyle/>
          <a:p>
            <a:pPr marL="285750" lvl="0" indent="-285750">
              <a:buFont typeface="Arial" panose="020B0604020202020204" pitchFamily="34" charset="0"/>
              <a:buChar char="•"/>
            </a:pPr>
            <a:r>
              <a:rPr lang="en-GB" sz="2000" dirty="0"/>
              <a:t>The full impact of the HPV vaccination programme on cervical cancer is yet to be fully </a:t>
            </a:r>
            <a:r>
              <a:rPr lang="en-GB" sz="2000" dirty="0" smtClean="0"/>
              <a:t>realised, </a:t>
            </a:r>
            <a:r>
              <a:rPr lang="en-GB" sz="2000" dirty="0"/>
              <a:t>as the first cohort of routinely vaccinated adolescent girls only became eligible for cervical </a:t>
            </a:r>
            <a:r>
              <a:rPr lang="en-GB" sz="2000" dirty="0" smtClean="0"/>
              <a:t>screening.</a:t>
            </a:r>
          </a:p>
          <a:p>
            <a:pPr marL="285750" lvl="0" indent="-285750">
              <a:buFont typeface="Arial" panose="020B0604020202020204" pitchFamily="34" charset="0"/>
              <a:buChar char="•"/>
            </a:pPr>
            <a:r>
              <a:rPr lang="en-GB" sz="2000" dirty="0" smtClean="0"/>
              <a:t>Emerging </a:t>
            </a:r>
            <a:r>
              <a:rPr lang="en-GB" sz="2000" dirty="0"/>
              <a:t>global evidence using population-based surveillance suggests that vaccination is strongly associated with a reduction in both low and high grade cervical abnormalities (CIN of grade 1 or worse) in young </a:t>
            </a:r>
            <a:r>
              <a:rPr lang="en-GB" sz="2000" dirty="0" smtClean="0"/>
              <a:t>women</a:t>
            </a:r>
            <a:endParaRPr lang="en-GB" sz="2000" dirty="0"/>
          </a:p>
          <a:p>
            <a:pPr marL="285750" lvl="0" indent="-285750">
              <a:buFont typeface="Arial" panose="020B0604020202020204" pitchFamily="34" charset="0"/>
              <a:buChar char="•"/>
            </a:pPr>
            <a:r>
              <a:rPr lang="en-GB" sz="2000" dirty="0" smtClean="0">
                <a:solidFill>
                  <a:srgbClr val="000000"/>
                </a:solidFill>
              </a:rPr>
              <a:t>Scotland </a:t>
            </a:r>
            <a:r>
              <a:rPr lang="en-GB" sz="2000" dirty="0">
                <a:solidFill>
                  <a:srgbClr val="000000"/>
                </a:solidFill>
              </a:rPr>
              <a:t>began cervical screening at the age of 20 years (although this was amended to age of 25 years in June </a:t>
            </a:r>
            <a:r>
              <a:rPr lang="en-GB" sz="2000" dirty="0" smtClean="0">
                <a:solidFill>
                  <a:srgbClr val="000000"/>
                </a:solidFill>
              </a:rPr>
              <a:t>2016)</a:t>
            </a:r>
          </a:p>
          <a:p>
            <a:pPr marL="285750" lvl="0" indent="-285750">
              <a:buFont typeface="Arial" panose="020B0604020202020204" pitchFamily="34" charset="0"/>
              <a:buChar char="•"/>
            </a:pPr>
            <a:r>
              <a:rPr lang="en-GB" sz="2000" dirty="0" smtClean="0">
                <a:solidFill>
                  <a:srgbClr val="000000"/>
                </a:solidFill>
              </a:rPr>
              <a:t>Girls </a:t>
            </a:r>
            <a:r>
              <a:rPr lang="en-GB" sz="2000" dirty="0">
                <a:solidFill>
                  <a:srgbClr val="000000"/>
                </a:solidFill>
              </a:rPr>
              <a:t>immunised as part of the catch-up cohort have been entering the cervical screening programme since 2011</a:t>
            </a:r>
          </a:p>
          <a:p>
            <a:pPr marL="285750" lvl="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66582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1143000"/>
          </a:xfrm>
        </p:spPr>
        <p:txBody>
          <a:bodyPr/>
          <a:lstStyle/>
          <a:p>
            <a:pPr algn="ctr"/>
            <a:r>
              <a:rPr lang="en-GB" dirty="0" smtClean="0"/>
              <a:t>Aims of Resource</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400" dirty="0" smtClean="0"/>
              <a:t>To support healthcare professionals in advising on and delivering the HPV vaccine.</a:t>
            </a:r>
          </a:p>
          <a:p>
            <a:pPr marL="457200" indent="-457200">
              <a:buFont typeface="Arial" panose="020B0604020202020204" pitchFamily="34" charset="0"/>
              <a:buChar char="•"/>
            </a:pPr>
            <a:r>
              <a:rPr lang="en-GB" sz="2400" dirty="0" smtClean="0"/>
              <a:t>To raise awareness on epidemiology of HPV infection.</a:t>
            </a:r>
          </a:p>
          <a:p>
            <a:pPr marL="457200" indent="-457200">
              <a:buFont typeface="Arial" panose="020B0604020202020204" pitchFamily="34" charset="0"/>
              <a:buChar char="•"/>
            </a:pPr>
            <a:r>
              <a:rPr lang="en-GB" sz="2400" dirty="0" smtClean="0"/>
              <a:t>To provide guidance on extension of the vaccination programme to include boys in 2019.</a:t>
            </a:r>
          </a:p>
          <a:p>
            <a:pPr marL="457200" indent="-457200">
              <a:buFont typeface="Arial" panose="020B0604020202020204" pitchFamily="34" charset="0"/>
              <a:buChar char="•"/>
            </a:pPr>
            <a:r>
              <a:rPr lang="en-GB" sz="2400" dirty="0" smtClean="0"/>
              <a:t>To describe details of the programme; including vaccine eligibility, dosing, schedule and contraindications or precautions.</a:t>
            </a:r>
          </a:p>
          <a:p>
            <a:pPr marL="457200" indent="-457200">
              <a:buFont typeface="Arial" panose="020B0604020202020204" pitchFamily="34" charset="0"/>
              <a:buChar char="•"/>
            </a:pPr>
            <a:r>
              <a:rPr lang="en-GB" sz="2400" dirty="0" smtClean="0"/>
              <a:t>To raise awareness on the impact of the HPV vaccination programme to date.</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06131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190656" cy="1563960"/>
          </a:xfrm>
        </p:spPr>
        <p:txBody>
          <a:bodyPr/>
          <a:lstStyle/>
          <a:p>
            <a:pPr algn="ctr"/>
            <a:r>
              <a:rPr lang="en-GB" sz="2800" dirty="0" smtClean="0"/>
              <a:t>Disease Percentage of 20 year old women diagnosed </a:t>
            </a:r>
            <a:br>
              <a:rPr lang="en-GB" sz="2800" dirty="0" smtClean="0"/>
            </a:br>
            <a:r>
              <a:rPr lang="en-GB" sz="2800" dirty="0" smtClean="0"/>
              <a:t>with CIN 2/CIN3+ by birth cohort</a:t>
            </a:r>
            <a:r>
              <a:rPr lang="en-GB" sz="2800" spc="-150" dirty="0">
                <a:solidFill>
                  <a:srgbClr val="00AE9E"/>
                </a:solidFill>
                <a:latin typeface="Arial" pitchFamily="34" charset="0"/>
                <a:ea typeface="ヒラギノ角ゴ Pro W3" pitchFamily="84" charset="-128"/>
              </a:rPr>
              <a:t/>
            </a:r>
            <a:br>
              <a:rPr lang="en-GB" sz="2800" spc="-150" dirty="0">
                <a:solidFill>
                  <a:srgbClr val="00AE9E"/>
                </a:solidFill>
                <a:latin typeface="Arial" pitchFamily="34" charset="0"/>
                <a:ea typeface="ヒラギノ角ゴ Pro W3" pitchFamily="84" charset="-128"/>
              </a:rPr>
            </a:br>
            <a:endParaRPr lang="en-GB" sz="2800" dirty="0"/>
          </a:p>
        </p:txBody>
      </p:sp>
      <p:pic>
        <p:nvPicPr>
          <p:cNvPr id="4" name="Chart 1" descr="image002"/>
          <p:cNvPicPr>
            <a:picLocks noGrp="1" noChangeAspect="1" noChangeArrowheads="1"/>
          </p:cNvPicPr>
          <p:nvPr>
            <p:ph idx="1"/>
          </p:nvPr>
        </p:nvPicPr>
        <p:blipFill>
          <a:blip r:embed="rId3" cstate="print"/>
          <a:srcRect/>
          <a:stretch>
            <a:fillRect/>
          </a:stretch>
        </p:blipFill>
        <p:spPr bwMode="auto">
          <a:xfrm>
            <a:off x="683568" y="1556792"/>
            <a:ext cx="7284141" cy="3924130"/>
          </a:xfrm>
          <a:prstGeom prst="rect">
            <a:avLst/>
          </a:prstGeom>
          <a:noFill/>
          <a:ln w="9525">
            <a:noFill/>
            <a:miter lim="800000"/>
            <a:headEnd/>
            <a:tailEnd/>
          </a:ln>
        </p:spPr>
      </p:pic>
      <p:sp>
        <p:nvSpPr>
          <p:cNvPr id="5" name="Rectangle 4"/>
          <p:cNvSpPr/>
          <p:nvPr/>
        </p:nvSpPr>
        <p:spPr>
          <a:xfrm>
            <a:off x="5364088" y="1700808"/>
            <a:ext cx="3294112" cy="1384995"/>
          </a:xfrm>
          <a:prstGeom prst="rect">
            <a:avLst/>
          </a:prstGeom>
        </p:spPr>
        <p:txBody>
          <a:bodyPr wrap="square">
            <a:spAutoFit/>
          </a:bodyPr>
          <a:lstStyle/>
          <a:p>
            <a:pPr marL="285750" indent="-285750">
              <a:lnSpc>
                <a:spcPct val="100000"/>
              </a:lnSpc>
              <a:buFont typeface="Arial" panose="020B0604020202020204" pitchFamily="34" charset="0"/>
              <a:buChar char="•"/>
            </a:pPr>
            <a:r>
              <a:rPr lang="en-GB" sz="1400" b="1" dirty="0">
                <a:solidFill>
                  <a:schemeClr val="bg2"/>
                </a:solidFill>
                <a:latin typeface="Tahoma" pitchFamily="34" charset="0"/>
                <a:ea typeface="Tahoma" pitchFamily="34" charset="0"/>
                <a:cs typeface="Tahoma" pitchFamily="34" charset="0"/>
              </a:rPr>
              <a:t>Vaccine associated with 88% and 94% reduction in CIN2 and 3+ at population level</a:t>
            </a:r>
          </a:p>
          <a:p>
            <a:pPr marL="285750" indent="-285750">
              <a:lnSpc>
                <a:spcPct val="100000"/>
              </a:lnSpc>
              <a:buFont typeface="Arial" panose="020B0604020202020204" pitchFamily="34" charset="0"/>
              <a:buChar char="•"/>
            </a:pPr>
            <a:endParaRPr lang="en-GB" sz="1400" b="1" dirty="0">
              <a:solidFill>
                <a:schemeClr val="bg2"/>
              </a:solidFill>
              <a:latin typeface="Tahoma" pitchFamily="34" charset="0"/>
              <a:ea typeface="Tahoma" pitchFamily="34" charset="0"/>
              <a:cs typeface="Tahoma" pitchFamily="34" charset="0"/>
            </a:endParaRPr>
          </a:p>
          <a:p>
            <a:pPr marL="285750" indent="-285750">
              <a:lnSpc>
                <a:spcPct val="100000"/>
              </a:lnSpc>
              <a:buFont typeface="Arial" panose="020B0604020202020204" pitchFamily="34" charset="0"/>
              <a:buChar char="•"/>
            </a:pPr>
            <a:r>
              <a:rPr lang="en-GB" sz="1400" b="1" dirty="0">
                <a:solidFill>
                  <a:schemeClr val="bg2"/>
                </a:solidFill>
                <a:latin typeface="Tahoma" pitchFamily="34" charset="0"/>
                <a:ea typeface="Tahoma" pitchFamily="34" charset="0"/>
                <a:cs typeface="Tahoma" pitchFamily="34" charset="0"/>
              </a:rPr>
              <a:t>Biggest reduction in disease in </a:t>
            </a:r>
            <a:r>
              <a:rPr lang="en-GB" sz="1400" b="1" dirty="0">
                <a:solidFill>
                  <a:srgbClr val="FF0000"/>
                </a:solidFill>
                <a:latin typeface="Tahoma" pitchFamily="34" charset="0"/>
                <a:ea typeface="Tahoma" pitchFamily="34" charset="0"/>
                <a:cs typeface="Tahoma" pitchFamily="34" charset="0"/>
              </a:rPr>
              <a:t>more deprived </a:t>
            </a:r>
            <a:r>
              <a:rPr lang="en-GB" sz="1400" b="1" dirty="0">
                <a:solidFill>
                  <a:schemeClr val="bg2"/>
                </a:solidFill>
                <a:latin typeface="Tahoma" pitchFamily="34" charset="0"/>
                <a:ea typeface="Tahoma" pitchFamily="34" charset="0"/>
                <a:cs typeface="Tahoma" pitchFamily="34" charset="0"/>
              </a:rPr>
              <a:t>women</a:t>
            </a:r>
          </a:p>
        </p:txBody>
      </p:sp>
      <p:sp>
        <p:nvSpPr>
          <p:cNvPr id="6" name="TextBox 5"/>
          <p:cNvSpPr txBox="1"/>
          <p:nvPr/>
        </p:nvSpPr>
        <p:spPr>
          <a:xfrm>
            <a:off x="6815581" y="5482292"/>
            <a:ext cx="230425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Vaccine uptake 3-doses (%)</a:t>
            </a:r>
          </a:p>
        </p:txBody>
      </p:sp>
      <p:sp>
        <p:nvSpPr>
          <p:cNvPr id="7" name="TextBox 6"/>
          <p:cNvSpPr txBox="1"/>
          <p:nvPr/>
        </p:nvSpPr>
        <p:spPr>
          <a:xfrm>
            <a:off x="2411760" y="5478852"/>
            <a:ext cx="397866"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1.0</a:t>
            </a:r>
          </a:p>
        </p:txBody>
      </p:sp>
      <p:sp>
        <p:nvSpPr>
          <p:cNvPr id="8" name="TextBox 7"/>
          <p:cNvSpPr txBox="1"/>
          <p:nvPr/>
        </p:nvSpPr>
        <p:spPr>
          <a:xfrm>
            <a:off x="3059832" y="5478851"/>
            <a:ext cx="397866"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4.2</a:t>
            </a:r>
          </a:p>
        </p:txBody>
      </p:sp>
      <p:sp>
        <p:nvSpPr>
          <p:cNvPr id="9" name="TextBox 8"/>
          <p:cNvSpPr txBox="1"/>
          <p:nvPr/>
        </p:nvSpPr>
        <p:spPr>
          <a:xfrm>
            <a:off x="3560674" y="5478852"/>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35.6</a:t>
            </a:r>
          </a:p>
        </p:txBody>
      </p:sp>
      <p:sp>
        <p:nvSpPr>
          <p:cNvPr id="10" name="TextBox 9"/>
          <p:cNvSpPr txBox="1"/>
          <p:nvPr/>
        </p:nvSpPr>
        <p:spPr>
          <a:xfrm>
            <a:off x="4283968" y="5478850"/>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65.2</a:t>
            </a:r>
          </a:p>
        </p:txBody>
      </p:sp>
      <p:sp>
        <p:nvSpPr>
          <p:cNvPr id="11" name="TextBox 10"/>
          <p:cNvSpPr txBox="1"/>
          <p:nvPr/>
        </p:nvSpPr>
        <p:spPr>
          <a:xfrm>
            <a:off x="4881264" y="5445223"/>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69.3</a:t>
            </a:r>
          </a:p>
        </p:txBody>
      </p:sp>
      <p:sp>
        <p:nvSpPr>
          <p:cNvPr id="12" name="TextBox 11"/>
          <p:cNvSpPr txBox="1"/>
          <p:nvPr/>
        </p:nvSpPr>
        <p:spPr>
          <a:xfrm>
            <a:off x="5580112" y="5478849"/>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70.1</a:t>
            </a:r>
          </a:p>
        </p:txBody>
      </p:sp>
      <p:sp>
        <p:nvSpPr>
          <p:cNvPr id="13" name="TextBox 12"/>
          <p:cNvSpPr txBox="1"/>
          <p:nvPr/>
        </p:nvSpPr>
        <p:spPr>
          <a:xfrm>
            <a:off x="6171367" y="5478848"/>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86.5</a:t>
            </a:r>
          </a:p>
        </p:txBody>
      </p:sp>
    </p:spTree>
    <p:extLst>
      <p:ext uri="{BB962C8B-B14F-4D97-AF65-F5344CB8AC3E}">
        <p14:creationId xmlns:p14="http://schemas.microsoft.com/office/powerpoint/2010/main" val="266248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650" y="1628775"/>
            <a:ext cx="7772400" cy="1008063"/>
          </a:xfrm>
        </p:spPr>
        <p:txBody>
          <a:bodyPr/>
          <a:lstStyle/>
          <a:p>
            <a:pPr algn="ctr">
              <a:defRPr/>
            </a:pPr>
            <a:r>
              <a:rPr lang="en-GB" dirty="0" smtClean="0"/>
              <a:t>Hpv vaccine</a:t>
            </a:r>
            <a:endParaRPr lang="en-GB" dirty="0"/>
          </a:p>
        </p:txBody>
      </p:sp>
      <p:pic>
        <p:nvPicPr>
          <p:cNvPr id="277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284538"/>
            <a:ext cx="78454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189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a:xfrm>
            <a:off x="684213" y="548680"/>
            <a:ext cx="8077200" cy="854670"/>
          </a:xfrm>
        </p:spPr>
        <p:txBody>
          <a:bodyPr/>
          <a:lstStyle/>
          <a:p>
            <a:r>
              <a:rPr lang="en-GB" altLang="en-US" sz="3600" dirty="0" smtClean="0"/>
              <a:t>Recommended HPV Vaccine: </a:t>
            </a:r>
            <a:br>
              <a:rPr lang="en-GB" altLang="en-US" sz="3600" dirty="0" smtClean="0"/>
            </a:br>
            <a:r>
              <a:rPr lang="en-GB" altLang="en-US" sz="3600" u="sng" dirty="0" smtClean="0"/>
              <a:t>Gardasil</a:t>
            </a:r>
          </a:p>
        </p:txBody>
      </p:sp>
      <p:sp>
        <p:nvSpPr>
          <p:cNvPr id="92163" name="Content Placeholder 7"/>
          <p:cNvSpPr>
            <a:spLocks noGrp="1"/>
          </p:cNvSpPr>
          <p:nvPr>
            <p:ph sz="half" idx="1"/>
          </p:nvPr>
        </p:nvSpPr>
        <p:spPr>
          <a:xfrm>
            <a:off x="683568" y="1412776"/>
            <a:ext cx="7989888" cy="4365625"/>
          </a:xfrm>
        </p:spPr>
        <p:txBody>
          <a:bodyPr/>
          <a:lstStyle/>
          <a:p>
            <a:pPr marL="0" indent="0">
              <a:defRPr/>
            </a:pPr>
            <a:endParaRPr lang="en-GB" sz="1800" kern="1200" dirty="0">
              <a:solidFill>
                <a:srgbClr val="000000"/>
              </a:solidFill>
            </a:endParaRPr>
          </a:p>
          <a:p>
            <a:pPr marL="285750" indent="-285750">
              <a:buFont typeface="Arial" panose="020B0604020202020204" pitchFamily="34" charset="0"/>
              <a:buChar char="•"/>
              <a:defRPr/>
            </a:pPr>
            <a:r>
              <a:rPr lang="en-GB" sz="1800" kern="1200" dirty="0" smtClean="0">
                <a:solidFill>
                  <a:srgbClr val="000000"/>
                </a:solidFill>
              </a:rPr>
              <a:t>Brand name: Gardasil</a:t>
            </a:r>
            <a:endParaRPr lang="en-GB" sz="1800" kern="1200" dirty="0">
              <a:solidFill>
                <a:srgbClr val="000000"/>
              </a:solidFill>
            </a:endParaRPr>
          </a:p>
          <a:p>
            <a:pPr marL="285750" indent="-285750">
              <a:buFont typeface="Arial" panose="020B0604020202020204" pitchFamily="34" charset="0"/>
              <a:buChar char="•"/>
              <a:defRPr/>
            </a:pPr>
            <a:r>
              <a:rPr lang="en-GB" sz="1800" kern="1200" dirty="0" smtClean="0">
                <a:solidFill>
                  <a:srgbClr val="000000"/>
                </a:solidFill>
              </a:rPr>
              <a:t>Generic name: Human papillomavirus vaccine (</a:t>
            </a:r>
            <a:r>
              <a:rPr lang="en-GB" sz="1800" kern="1200" dirty="0" err="1" smtClean="0">
                <a:solidFill>
                  <a:srgbClr val="000000"/>
                </a:solidFill>
              </a:rPr>
              <a:t>Quadrivalent</a:t>
            </a:r>
            <a:r>
              <a:rPr lang="en-GB" sz="1800" kern="1200" dirty="0" smtClean="0">
                <a:solidFill>
                  <a:srgbClr val="000000"/>
                </a:solidFill>
              </a:rPr>
              <a:t>) </a:t>
            </a:r>
          </a:p>
          <a:p>
            <a:pPr marL="0" indent="0">
              <a:defRPr/>
            </a:pPr>
            <a:r>
              <a:rPr lang="en-GB" sz="1800" b="1" kern="1200" dirty="0">
                <a:solidFill>
                  <a:srgbClr val="000000"/>
                </a:solidFill>
              </a:rPr>
              <a:t>	</a:t>
            </a:r>
            <a:r>
              <a:rPr lang="en-GB" sz="1800" b="1" kern="1200" dirty="0" smtClean="0"/>
              <a:t>HPV </a:t>
            </a:r>
            <a:r>
              <a:rPr lang="en-GB" sz="1800" b="1" kern="1200" dirty="0"/>
              <a:t>types </a:t>
            </a:r>
            <a:r>
              <a:rPr lang="en-GB" sz="1800" b="1" dirty="0"/>
              <a:t>6,11,16 and </a:t>
            </a:r>
            <a:r>
              <a:rPr lang="en-GB" sz="1800" b="1" dirty="0" smtClean="0"/>
              <a:t>18</a:t>
            </a:r>
            <a:endParaRPr lang="en-GB" sz="1800" b="1" kern="1200" dirty="0"/>
          </a:p>
          <a:p>
            <a:pPr>
              <a:buFont typeface="Arial" panose="020B0604020202020204" pitchFamily="34" charset="0"/>
              <a:buChar char="•"/>
              <a:defRPr/>
            </a:pPr>
            <a:r>
              <a:rPr lang="en-GB" altLang="en-US" sz="1800" dirty="0" smtClean="0">
                <a:solidFill>
                  <a:srgbClr val="000000"/>
                </a:solidFill>
              </a:rPr>
              <a:t>Type of vaccine: Recombinant, absorbed</a:t>
            </a:r>
          </a:p>
          <a:p>
            <a:pPr>
              <a:buFont typeface="Arial" panose="020B0604020202020204" pitchFamily="34" charset="0"/>
              <a:buChar char="•"/>
              <a:defRPr/>
            </a:pPr>
            <a:r>
              <a:rPr lang="en-GB" altLang="en-US" sz="1800" dirty="0" smtClean="0">
                <a:solidFill>
                  <a:srgbClr val="000000"/>
                </a:solidFill>
              </a:rPr>
              <a:t>Approved for use in males and females from 9 years old</a:t>
            </a:r>
            <a:endParaRPr lang="en-GB" altLang="en-US" sz="1800" dirty="0">
              <a:solidFill>
                <a:srgbClr val="000000"/>
              </a:solidFill>
            </a:endParaRPr>
          </a:p>
          <a:p>
            <a:pPr marL="285750" indent="-285750">
              <a:buFont typeface="Arial" panose="020B0604020202020204" pitchFamily="34" charset="0"/>
              <a:buChar char="•"/>
              <a:defRPr/>
            </a:pPr>
            <a:r>
              <a:rPr lang="en-GB" altLang="en-US" sz="1800" dirty="0" smtClean="0">
                <a:solidFill>
                  <a:srgbClr val="000000"/>
                </a:solidFill>
              </a:rPr>
              <a:t>Very high efficacy shown in clinical trials and well tolerated</a:t>
            </a:r>
          </a:p>
          <a:p>
            <a:pPr marL="400050" lvl="1" indent="0">
              <a:buClrTx/>
              <a:buNone/>
              <a:defRPr/>
            </a:pPr>
            <a:r>
              <a:rPr lang="en-GB" altLang="en-US" sz="1800" dirty="0" smtClean="0">
                <a:solidFill>
                  <a:srgbClr val="000000"/>
                </a:solidFill>
              </a:rPr>
              <a:t>	</a:t>
            </a:r>
            <a:r>
              <a:rPr lang="en-GB" altLang="en-US" sz="1800" dirty="0" smtClean="0">
                <a:solidFill>
                  <a:srgbClr val="00B0F0"/>
                </a:solidFill>
              </a:rPr>
              <a:t>-</a:t>
            </a:r>
            <a:r>
              <a:rPr lang="en-GB" altLang="en-US" sz="1800" dirty="0" smtClean="0">
                <a:solidFill>
                  <a:srgbClr val="000000"/>
                </a:solidFill>
              </a:rPr>
              <a:t> Over </a:t>
            </a:r>
            <a:r>
              <a:rPr lang="en-GB" altLang="en-US" sz="1800" dirty="0">
                <a:solidFill>
                  <a:srgbClr val="000000"/>
                </a:solidFill>
              </a:rPr>
              <a:t>99% effective preventing pre-cancerous lesions associated </a:t>
            </a:r>
            <a:r>
              <a:rPr lang="en-GB" altLang="en-US" sz="1800" dirty="0" smtClean="0">
                <a:solidFill>
                  <a:srgbClr val="000000"/>
                </a:solidFill>
              </a:rPr>
              <a:t>	with </a:t>
            </a:r>
            <a:r>
              <a:rPr lang="en-GB" altLang="en-US" sz="1800" dirty="0">
                <a:solidFill>
                  <a:srgbClr val="000000"/>
                </a:solidFill>
              </a:rPr>
              <a:t>types </a:t>
            </a:r>
            <a:r>
              <a:rPr lang="en-GB" altLang="en-US" sz="1800" dirty="0" smtClean="0">
                <a:solidFill>
                  <a:srgbClr val="000000"/>
                </a:solidFill>
              </a:rPr>
              <a:t>16 and 18.</a:t>
            </a:r>
          </a:p>
          <a:p>
            <a:pPr marL="400050" lvl="1" indent="0">
              <a:buClrTx/>
              <a:buNone/>
              <a:defRPr/>
            </a:pPr>
            <a:r>
              <a:rPr lang="en-GB" sz="1800" dirty="0" smtClean="0"/>
              <a:t>	</a:t>
            </a:r>
            <a:r>
              <a:rPr lang="en-GB" sz="1800" dirty="0" smtClean="0">
                <a:solidFill>
                  <a:srgbClr val="00B0F0"/>
                </a:solidFill>
              </a:rPr>
              <a:t>-</a:t>
            </a:r>
            <a:r>
              <a:rPr lang="en-GB" sz="1800" dirty="0" smtClean="0"/>
              <a:t> Also 99</a:t>
            </a:r>
            <a:r>
              <a:rPr lang="en-GB" sz="1800" dirty="0"/>
              <a:t>% effective at preventing genital warts associated </a:t>
            </a:r>
            <a:r>
              <a:rPr lang="en-GB" sz="1800" dirty="0" smtClean="0"/>
              <a:t>with 	types 6 and 11.</a:t>
            </a:r>
            <a:endParaRPr lang="en-GB" sz="1800" dirty="0"/>
          </a:p>
          <a:p>
            <a:pPr marL="285750" indent="-285750">
              <a:buFont typeface="Wingdings" pitchFamily="2" charset="2"/>
              <a:buChar char="Ø"/>
              <a:defRPr/>
            </a:pPr>
            <a:endParaRPr lang="en-GB" altLang="en-US" sz="1800" dirty="0" smtClean="0">
              <a:solidFill>
                <a:srgbClr val="000000"/>
              </a:solidFill>
            </a:endParaRPr>
          </a:p>
          <a:p>
            <a:pPr marL="0" indent="0">
              <a:defRPr/>
            </a:pPr>
            <a:endParaRPr lang="en-GB" altLang="en-US" sz="1800" dirty="0">
              <a:solidFill>
                <a:srgbClr val="000000"/>
              </a:solidFill>
            </a:endParaRPr>
          </a:p>
          <a:p>
            <a:pPr marL="457200" indent="-457200">
              <a:buFont typeface="Wingdings" pitchFamily="2" charset="2"/>
              <a:buChar char="Ø"/>
              <a:defRPr/>
            </a:pPr>
            <a:endParaRPr lang="en-GB" altLang="en-US" dirty="0" smtClean="0"/>
          </a:p>
        </p:txBody>
      </p:sp>
    </p:spTree>
    <p:extLst>
      <p:ext uri="{BB962C8B-B14F-4D97-AF65-F5344CB8AC3E}">
        <p14:creationId xmlns:p14="http://schemas.microsoft.com/office/powerpoint/2010/main" val="4203724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0"/>
            <a:ext cx="8077200" cy="1403648"/>
          </a:xfrm>
        </p:spPr>
        <p:txBody>
          <a:bodyPr/>
          <a:lstStyle/>
          <a:p>
            <a:pPr algn="ctr"/>
            <a:r>
              <a:rPr lang="en-GB" dirty="0" smtClean="0"/>
              <a:t>HPV </a:t>
            </a:r>
            <a:r>
              <a:rPr lang="en-GB" dirty="0"/>
              <a:t>V</a:t>
            </a:r>
            <a:r>
              <a:rPr lang="en-GB" dirty="0" smtClean="0"/>
              <a:t>accines</a:t>
            </a:r>
            <a:endParaRPr lang="en-GB" dirty="0"/>
          </a:p>
        </p:txBody>
      </p:sp>
      <p:sp>
        <p:nvSpPr>
          <p:cNvPr id="6" name="Content Placeholder 5"/>
          <p:cNvSpPr>
            <a:spLocks noGrp="1"/>
          </p:cNvSpPr>
          <p:nvPr>
            <p:ph idx="1"/>
          </p:nvPr>
        </p:nvSpPr>
        <p:spPr>
          <a:xfrm>
            <a:off x="251520" y="1340768"/>
            <a:ext cx="8640960" cy="4038600"/>
          </a:xfrm>
        </p:spPr>
        <p:txBody>
          <a:bodyPr/>
          <a:lstStyle/>
          <a:p>
            <a:pPr marL="285750" indent="-285750">
              <a:buFont typeface="Arial" panose="020B0604020202020204" pitchFamily="34" charset="0"/>
              <a:buChar char="•"/>
            </a:pPr>
            <a:r>
              <a:rPr lang="en-GB" sz="2000" dirty="0" smtClean="0"/>
              <a:t>Made from the proteins of the outer coat of virus types.</a:t>
            </a:r>
          </a:p>
          <a:p>
            <a:pPr marL="285750" indent="-285750">
              <a:buFont typeface="Arial" panose="020B0604020202020204" pitchFamily="34" charset="0"/>
              <a:buChar char="•"/>
            </a:pPr>
            <a:r>
              <a:rPr lang="en-GB" sz="2000" dirty="0" smtClean="0"/>
              <a:t>Inactivated vaccine so cannot cause the disease against which it prevents.</a:t>
            </a:r>
          </a:p>
          <a:p>
            <a:pPr marL="285750" indent="-285750">
              <a:buFont typeface="Arial" panose="020B0604020202020204" pitchFamily="34" charset="0"/>
              <a:buChar char="•"/>
            </a:pPr>
            <a:r>
              <a:rPr lang="en-GB" sz="2000" dirty="0" smtClean="0"/>
              <a:t>Highly immunogenic.</a:t>
            </a:r>
          </a:p>
          <a:p>
            <a:pPr marL="285750" indent="-285750">
              <a:buFont typeface="Arial" panose="020B0604020202020204" pitchFamily="34" charset="0"/>
              <a:buChar char="•"/>
            </a:pPr>
            <a:r>
              <a:rPr lang="en-GB" sz="2000" dirty="0" smtClean="0"/>
              <a:t>A clinical trial of Gardasil in males indicated it can prevent anal cell changes caused by persistent infection, and genital warts.</a:t>
            </a:r>
          </a:p>
          <a:p>
            <a:pPr marL="285750" indent="-285750">
              <a:buFont typeface="Arial" panose="020B0604020202020204" pitchFamily="34" charset="0"/>
              <a:buChar char="•"/>
            </a:pPr>
            <a:r>
              <a:rPr lang="en-GB" sz="2000" dirty="0" smtClean="0"/>
              <a:t>May boost immunity and prevent reinfection or reduce recurrences in people with previously treated high-grade anal intra-epithelial neoplasia diseases.</a:t>
            </a:r>
          </a:p>
          <a:p>
            <a:pPr marL="457200"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228233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1216" cy="1143000"/>
          </a:xfrm>
        </p:spPr>
        <p:txBody>
          <a:bodyPr/>
          <a:lstStyle/>
          <a:p>
            <a:pPr algn="ctr"/>
            <a:r>
              <a:rPr lang="en-GB" dirty="0" smtClean="0"/>
              <a:t>HPV vaccine</a:t>
            </a:r>
            <a:endParaRPr lang="en-GB" dirty="0"/>
          </a:p>
        </p:txBody>
      </p:sp>
      <p:sp>
        <p:nvSpPr>
          <p:cNvPr id="3" name="Content Placeholder 2"/>
          <p:cNvSpPr>
            <a:spLocks noGrp="1"/>
          </p:cNvSpPr>
          <p:nvPr>
            <p:ph idx="1"/>
          </p:nvPr>
        </p:nvSpPr>
        <p:spPr>
          <a:xfrm>
            <a:off x="323528" y="1524000"/>
            <a:ext cx="8640960" cy="3849216"/>
          </a:xfrm>
        </p:spPr>
        <p:txBody>
          <a:bodyPr/>
          <a:lstStyle/>
          <a:p>
            <a:pPr marL="457200" indent="-457200">
              <a:buFont typeface="Arial" panose="020B0604020202020204" pitchFamily="34" charset="0"/>
              <a:buChar char="•"/>
            </a:pPr>
            <a:r>
              <a:rPr lang="en-GB" sz="2000" dirty="0" smtClean="0"/>
              <a:t>The vaccine is now used in more than 120 countries around the world including the USA, Canada, Australia and most of Western Europe, with more than 80 million people having been vaccinated.</a:t>
            </a:r>
          </a:p>
          <a:p>
            <a:pPr marL="457200" indent="-457200">
              <a:buFont typeface="Arial" panose="020B0604020202020204" pitchFamily="34" charset="0"/>
              <a:buChar char="•"/>
            </a:pPr>
            <a:r>
              <a:rPr lang="en-GB" sz="2000" dirty="0" smtClean="0"/>
              <a:t>In the UK, since the start of the programme in 2008, more than 10.5 million doses have been given.</a:t>
            </a:r>
          </a:p>
          <a:p>
            <a:pPr marL="457200" indent="-457200">
              <a:buFont typeface="Arial" panose="020B0604020202020204" pitchFamily="34" charset="0"/>
              <a:buChar char="•"/>
            </a:pPr>
            <a:r>
              <a:rPr lang="en-GB" sz="2000" dirty="0" smtClean="0"/>
              <a:t>Most women aged 15 – 24 years in the UK, have now been vaccinated. </a:t>
            </a:r>
          </a:p>
          <a:p>
            <a:pPr marL="457200" indent="-457200">
              <a:buFont typeface="Arial" panose="020B0604020202020204" pitchFamily="34" charset="0"/>
              <a:buChar char="•"/>
            </a:pPr>
            <a:r>
              <a:rPr lang="en-GB" sz="2000" dirty="0" smtClean="0"/>
              <a:t>It is expected the vaccine will save hundreds of lives per year in the UK. </a:t>
            </a:r>
            <a:endParaRPr lang="en-GB" sz="2000" dirty="0"/>
          </a:p>
        </p:txBody>
      </p:sp>
    </p:spTree>
    <p:extLst>
      <p:ext uri="{BB962C8B-B14F-4D97-AF65-F5344CB8AC3E}">
        <p14:creationId xmlns:p14="http://schemas.microsoft.com/office/powerpoint/2010/main" val="349914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pPr algn="ctr"/>
            <a:r>
              <a:rPr lang="en-GB" dirty="0" smtClean="0"/>
              <a:t>Gardasil vaccine safety</a:t>
            </a:r>
            <a:endParaRPr lang="en-GB" dirty="0"/>
          </a:p>
        </p:txBody>
      </p:sp>
      <p:sp>
        <p:nvSpPr>
          <p:cNvPr id="3" name="Content Placeholder 2"/>
          <p:cNvSpPr>
            <a:spLocks noGrp="1"/>
          </p:cNvSpPr>
          <p:nvPr>
            <p:ph idx="1"/>
          </p:nvPr>
        </p:nvSpPr>
        <p:spPr>
          <a:xfrm>
            <a:off x="323528" y="1196752"/>
            <a:ext cx="8640960" cy="4365848"/>
          </a:xfrm>
        </p:spPr>
        <p:txBody>
          <a:bodyPr/>
          <a:lstStyle/>
          <a:p>
            <a:pPr marL="457200" indent="-457200">
              <a:buFont typeface="Arial" panose="020B0604020202020204" pitchFamily="34" charset="0"/>
              <a:buChar char="•"/>
            </a:pPr>
            <a:r>
              <a:rPr lang="en-GB" sz="2000" dirty="0" smtClean="0"/>
              <a:t>The safety of the Gardasil vaccine has been established through rigorous testing in clinical trials, followed by the use of millions of doses across the world.</a:t>
            </a:r>
          </a:p>
          <a:p>
            <a:pPr marL="457200" indent="-457200">
              <a:buFont typeface="Arial" panose="020B0604020202020204" pitchFamily="34" charset="0"/>
              <a:buChar char="•"/>
            </a:pPr>
            <a:r>
              <a:rPr lang="en-GB" sz="2000" dirty="0" smtClean="0"/>
              <a:t>Since 2012 in the UK, more than three quarters of a million girls have received the Gardasil vaccine.</a:t>
            </a:r>
          </a:p>
          <a:p>
            <a:pPr marL="457200" indent="-457200">
              <a:buFont typeface="Arial" panose="020B0604020202020204" pitchFamily="34" charset="0"/>
              <a:buChar char="•"/>
            </a:pPr>
            <a:r>
              <a:rPr lang="en-GB" sz="2000" dirty="0" smtClean="0"/>
              <a:t>Some people may experience mild side-effects, generally of short duration, far outweighed by the expected benefits of the vaccine.</a:t>
            </a:r>
          </a:p>
          <a:p>
            <a:pPr marL="0" indent="0" algn="ctr"/>
            <a:endParaRPr lang="en-GB" sz="1800" dirty="0" smtClean="0"/>
          </a:p>
          <a:p>
            <a:pPr marL="0" indent="0" algn="ctr"/>
            <a:r>
              <a:rPr lang="en-GB" sz="1800" dirty="0" smtClean="0"/>
              <a:t>The UK Medicines and Healthcare products Regulatory Agency (MHRA) have established extensive reviews of HPV vaccine safety (</a:t>
            </a:r>
            <a:r>
              <a:rPr lang="en-GB" sz="1800" dirty="0" smtClean="0">
                <a:hlinkClick r:id="rId2"/>
              </a:rPr>
              <a:t>www.mhra.gov.uk/HPVvaccine</a:t>
            </a:r>
            <a:r>
              <a:rPr lang="en-GB" sz="1800" dirty="0" smtClean="0"/>
              <a:t>). </a:t>
            </a:r>
          </a:p>
          <a:p>
            <a:pPr marL="0" indent="0" algn="ctr"/>
            <a:r>
              <a:rPr lang="en-GB" sz="1800" dirty="0" smtClean="0"/>
              <a:t>US health authorities have also posted very clear advice on their website supporting the safety of the vaccine (</a:t>
            </a:r>
            <a:r>
              <a:rPr lang="en-GB" sz="1800" dirty="0" smtClean="0">
                <a:hlinkClick r:id="rId3"/>
              </a:rPr>
              <a:t>www.cdc.gov/vaccinesafety/Vaccines/HPV/index.html</a:t>
            </a:r>
            <a:r>
              <a:rPr lang="en-GB" sz="1800" dirty="0" smtClean="0"/>
              <a:t>). </a:t>
            </a:r>
            <a:endParaRPr lang="en-GB" sz="1800" dirty="0"/>
          </a:p>
        </p:txBody>
      </p:sp>
    </p:spTree>
    <p:extLst>
      <p:ext uri="{BB962C8B-B14F-4D97-AF65-F5344CB8AC3E}">
        <p14:creationId xmlns:p14="http://schemas.microsoft.com/office/powerpoint/2010/main" val="102871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pPr algn="ctr"/>
            <a:r>
              <a:rPr lang="en-GB" dirty="0" smtClean="0"/>
              <a:t>Vaccine safety reviews</a:t>
            </a:r>
            <a:endParaRPr lang="en-GB" dirty="0"/>
          </a:p>
        </p:txBody>
      </p:sp>
      <p:sp>
        <p:nvSpPr>
          <p:cNvPr id="3" name="Content Placeholder 2"/>
          <p:cNvSpPr>
            <a:spLocks noGrp="1"/>
          </p:cNvSpPr>
          <p:nvPr>
            <p:ph idx="1"/>
          </p:nvPr>
        </p:nvSpPr>
        <p:spPr>
          <a:xfrm>
            <a:off x="685800" y="1196752"/>
            <a:ext cx="8077200" cy="4365848"/>
          </a:xfrm>
        </p:spPr>
        <p:txBody>
          <a:bodyPr/>
          <a:lstStyle/>
          <a:p>
            <a:pPr lvl="0">
              <a:buFont typeface="Arial" panose="020B0604020202020204" pitchFamily="34" charset="0"/>
              <a:buChar char="•"/>
            </a:pPr>
            <a:r>
              <a:rPr lang="en-GB" sz="2000" b="1" i="1" dirty="0"/>
              <a:t>JCVI</a:t>
            </a:r>
            <a:r>
              <a:rPr lang="en-GB" sz="2000" dirty="0"/>
              <a:t> carried out a routine review of HPV vaccine safety in </a:t>
            </a:r>
            <a:r>
              <a:rPr lang="en-GB" sz="2000" dirty="0" smtClean="0"/>
              <a:t>2015 and concluded it </a:t>
            </a:r>
            <a:r>
              <a:rPr lang="en-GB" sz="2000" dirty="0"/>
              <a:t>had </a:t>
            </a:r>
            <a:r>
              <a:rPr lang="en-GB" sz="2000" b="1" i="1" dirty="0"/>
              <a:t>no concerns about the </a:t>
            </a:r>
            <a:r>
              <a:rPr lang="en-GB" sz="2000" b="1" i="1" dirty="0" smtClean="0"/>
              <a:t>vaccine safety.</a:t>
            </a:r>
            <a:endParaRPr lang="en-GB" sz="2000" b="1" i="1" dirty="0"/>
          </a:p>
          <a:p>
            <a:pPr lvl="0">
              <a:buFont typeface="Arial" panose="020B0604020202020204" pitchFamily="34" charset="0"/>
              <a:buChar char="•"/>
            </a:pPr>
            <a:r>
              <a:rPr lang="en-GB" sz="2000" dirty="0" smtClean="0"/>
              <a:t>Extensive </a:t>
            </a:r>
            <a:r>
              <a:rPr lang="en-GB" sz="2000" dirty="0"/>
              <a:t>reviews of HPV vaccine safety have also been undertaken by </a:t>
            </a:r>
            <a:r>
              <a:rPr lang="en-GB" sz="2000" dirty="0" smtClean="0"/>
              <a:t>independent </a:t>
            </a:r>
            <a:r>
              <a:rPr lang="en-GB" sz="2000" dirty="0"/>
              <a:t>health bodies </a:t>
            </a:r>
            <a:r>
              <a:rPr lang="en-GB" sz="2000" dirty="0" smtClean="0"/>
              <a:t>&amp; authorities </a:t>
            </a:r>
            <a:r>
              <a:rPr lang="en-GB" sz="2000" dirty="0"/>
              <a:t>worldwide. </a:t>
            </a:r>
            <a:endParaRPr lang="en-GB" sz="2000" dirty="0" smtClean="0"/>
          </a:p>
          <a:p>
            <a:pPr lvl="0">
              <a:buFont typeface="Arial" panose="020B0604020202020204" pitchFamily="34" charset="0"/>
              <a:buChar char="•"/>
            </a:pPr>
            <a:r>
              <a:rPr lang="en-GB" sz="2000" b="1" i="1" dirty="0" smtClean="0"/>
              <a:t>ALL conclude the </a:t>
            </a:r>
            <a:r>
              <a:rPr lang="en-GB" sz="2000" b="1" i="1" dirty="0"/>
              <a:t>evidence does not support a link </a:t>
            </a:r>
            <a:r>
              <a:rPr lang="en-GB" sz="2000" b="1" i="1" dirty="0" smtClean="0"/>
              <a:t>between HPV </a:t>
            </a:r>
            <a:r>
              <a:rPr lang="en-GB" sz="2000" b="1" i="1" dirty="0"/>
              <a:t>vaccine and </a:t>
            </a:r>
            <a:r>
              <a:rPr lang="en-GB" sz="2000" b="1" i="1" dirty="0" smtClean="0"/>
              <a:t>development </a:t>
            </a:r>
            <a:r>
              <a:rPr lang="en-GB" sz="2000" b="1" i="1" dirty="0"/>
              <a:t>of a range of chronic </a:t>
            </a:r>
            <a:r>
              <a:rPr lang="en-GB" sz="2000" b="1" i="1" dirty="0" smtClean="0"/>
              <a:t>illnesses:</a:t>
            </a:r>
            <a:endParaRPr lang="en-GB" sz="2000" dirty="0"/>
          </a:p>
          <a:p>
            <a:pPr marL="920750" lvl="2" indent="-342900">
              <a:buClr>
                <a:schemeClr val="bg2"/>
              </a:buClr>
              <a:buFont typeface="Arial" panose="020B0604020202020204" pitchFamily="34" charset="0"/>
              <a:buChar char="•"/>
            </a:pPr>
            <a:r>
              <a:rPr lang="en-GB" sz="1800" dirty="0"/>
              <a:t>MHRA</a:t>
            </a:r>
          </a:p>
          <a:p>
            <a:pPr marL="920750" lvl="2" indent="-342900">
              <a:buClr>
                <a:schemeClr val="bg2"/>
              </a:buClr>
              <a:buFont typeface="Arial" panose="020B0604020202020204" pitchFamily="34" charset="0"/>
              <a:buChar char="•"/>
            </a:pPr>
            <a:r>
              <a:rPr lang="en-GB" sz="1800" dirty="0"/>
              <a:t>World Health Organization’s Global Advisory Committee on Vaccine Safety </a:t>
            </a:r>
          </a:p>
          <a:p>
            <a:pPr marL="920750" lvl="2" indent="-342900">
              <a:buClr>
                <a:schemeClr val="bg2"/>
              </a:buClr>
              <a:buFont typeface="Arial" panose="020B0604020202020204" pitchFamily="34" charset="0"/>
              <a:buChar char="•"/>
            </a:pPr>
            <a:r>
              <a:rPr lang="en-GB" sz="1800" dirty="0"/>
              <a:t>European Medicines Agency</a:t>
            </a:r>
          </a:p>
          <a:p>
            <a:pPr marL="920750" lvl="2" indent="-342900">
              <a:buClr>
                <a:schemeClr val="bg2"/>
              </a:buClr>
              <a:buFont typeface="Arial" panose="020B0604020202020204" pitchFamily="34" charset="0"/>
              <a:buChar char="•"/>
            </a:pPr>
            <a:r>
              <a:rPr lang="en-GB" sz="1800" dirty="0"/>
              <a:t>US Centre for Disease Control and Prevention </a:t>
            </a:r>
          </a:p>
          <a:p>
            <a:pPr marL="920750" lvl="2" indent="-342900">
              <a:buClr>
                <a:schemeClr val="bg2"/>
              </a:buClr>
              <a:buFont typeface="Arial" panose="020B0604020202020204" pitchFamily="34" charset="0"/>
              <a:buChar char="•"/>
            </a:pPr>
            <a:r>
              <a:rPr lang="en-GB" sz="1800" dirty="0"/>
              <a:t>Health Canada</a:t>
            </a:r>
          </a:p>
          <a:p>
            <a:endParaRPr lang="en-GB" dirty="0"/>
          </a:p>
        </p:txBody>
      </p:sp>
    </p:spTree>
    <p:extLst>
      <p:ext uri="{BB962C8B-B14F-4D97-AF65-F5344CB8AC3E}">
        <p14:creationId xmlns:p14="http://schemas.microsoft.com/office/powerpoint/2010/main" val="2399924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a:xfrm>
            <a:off x="685800" y="260350"/>
            <a:ext cx="8077200" cy="1081088"/>
          </a:xfrm>
        </p:spPr>
        <p:txBody>
          <a:bodyPr/>
          <a:lstStyle/>
          <a:p>
            <a:pPr algn="ctr"/>
            <a:r>
              <a:rPr lang="en-GB" altLang="en-US" dirty="0" smtClean="0"/>
              <a:t>Gardasil Vaccine </a:t>
            </a:r>
            <a:r>
              <a:rPr lang="en-GB" altLang="en-US" dirty="0"/>
              <a:t>S</a:t>
            </a:r>
            <a:r>
              <a:rPr lang="en-GB" altLang="en-US" dirty="0" smtClean="0"/>
              <a:t>chedule</a:t>
            </a:r>
          </a:p>
        </p:txBody>
      </p:sp>
      <p:sp>
        <p:nvSpPr>
          <p:cNvPr id="3" name="Content Placeholder 2"/>
          <p:cNvSpPr>
            <a:spLocks noGrp="1"/>
          </p:cNvSpPr>
          <p:nvPr>
            <p:ph idx="1"/>
          </p:nvPr>
        </p:nvSpPr>
        <p:spPr>
          <a:xfrm>
            <a:off x="323528" y="1268760"/>
            <a:ext cx="8712968" cy="4293840"/>
          </a:xfrm>
        </p:spPr>
        <p:txBody>
          <a:bodyPr/>
          <a:lstStyle/>
          <a:p>
            <a:pPr marL="0" indent="0">
              <a:defRPr/>
            </a:pPr>
            <a:r>
              <a:rPr lang="en-US" sz="2000" b="1" dirty="0" smtClean="0">
                <a:solidFill>
                  <a:srgbClr val="000000"/>
                </a:solidFill>
              </a:rPr>
              <a:t>Individuals under 15 years of age:</a:t>
            </a:r>
            <a:endParaRPr lang="en-US" sz="2000" dirty="0" smtClean="0">
              <a:solidFill>
                <a:srgbClr val="000000"/>
              </a:solidFill>
            </a:endParaRPr>
          </a:p>
          <a:p>
            <a:pPr marL="457200" indent="-457200">
              <a:buFont typeface="Wingdings" pitchFamily="2" charset="2"/>
              <a:buChar char="Ø"/>
              <a:defRPr/>
            </a:pPr>
            <a:r>
              <a:rPr lang="en-US" sz="2000" dirty="0" smtClean="0">
                <a:solidFill>
                  <a:srgbClr val="000000"/>
                </a:solidFill>
              </a:rPr>
              <a:t>Gardasil can be administered as a 2 dose schedule of 0.5ml</a:t>
            </a:r>
            <a:r>
              <a:rPr lang="en-US" sz="1800" dirty="0" smtClean="0">
                <a:solidFill>
                  <a:srgbClr val="000000"/>
                </a:solidFill>
              </a:rPr>
              <a:t>.</a:t>
            </a:r>
            <a:endParaRPr lang="en-US" sz="1800" dirty="0">
              <a:solidFill>
                <a:srgbClr val="000000"/>
              </a:solidFill>
            </a:endParaRPr>
          </a:p>
          <a:p>
            <a:pPr marL="857250" lvl="1" indent="-457200">
              <a:buFont typeface="Wingdings" pitchFamily="2" charset="2"/>
              <a:buChar char="Ø"/>
              <a:defRPr/>
            </a:pPr>
            <a:r>
              <a:rPr lang="en-US" sz="1800" dirty="0" smtClean="0">
                <a:solidFill>
                  <a:srgbClr val="00B0F0"/>
                </a:solidFill>
              </a:rPr>
              <a:t>-</a:t>
            </a:r>
            <a:r>
              <a:rPr lang="en-US" sz="1800" dirty="0" smtClean="0">
                <a:solidFill>
                  <a:srgbClr val="000000"/>
                </a:solidFill>
              </a:rPr>
              <a:t> Second </a:t>
            </a:r>
            <a:r>
              <a:rPr lang="en-US" sz="1800" dirty="0">
                <a:solidFill>
                  <a:srgbClr val="000000"/>
                </a:solidFill>
              </a:rPr>
              <a:t>dose </a:t>
            </a:r>
            <a:r>
              <a:rPr lang="en-US" sz="1800" dirty="0" smtClean="0">
                <a:solidFill>
                  <a:srgbClr val="000000"/>
                </a:solidFill>
              </a:rPr>
              <a:t>should be administered at least 6 months after first.</a:t>
            </a:r>
          </a:p>
          <a:p>
            <a:pPr marL="857250" lvl="1" indent="-457200">
              <a:buFont typeface="Wingdings" pitchFamily="2" charset="2"/>
              <a:buChar char="Ø"/>
              <a:defRPr/>
            </a:pPr>
            <a:r>
              <a:rPr lang="en-US" sz="1800" dirty="0" smtClean="0">
                <a:solidFill>
                  <a:srgbClr val="00B0F0"/>
                </a:solidFill>
              </a:rPr>
              <a:t>- </a:t>
            </a:r>
            <a:r>
              <a:rPr lang="en-US" sz="1800" dirty="0" smtClean="0">
                <a:solidFill>
                  <a:srgbClr val="000000"/>
                </a:solidFill>
              </a:rPr>
              <a:t>6 – 24 months clinically acceptable.</a:t>
            </a:r>
            <a:endParaRPr lang="en-US" sz="1800" dirty="0">
              <a:solidFill>
                <a:srgbClr val="000000"/>
              </a:solidFill>
            </a:endParaRPr>
          </a:p>
          <a:p>
            <a:pPr marL="857250" lvl="1" indent="-457200">
              <a:buFont typeface="Wingdings" pitchFamily="2" charset="2"/>
              <a:buChar char="Ø"/>
              <a:defRPr/>
            </a:pPr>
            <a:r>
              <a:rPr lang="en-GB" sz="1800" dirty="0" smtClean="0">
                <a:solidFill>
                  <a:srgbClr val="00B0F0"/>
                </a:solidFill>
              </a:rPr>
              <a:t>- </a:t>
            </a:r>
            <a:r>
              <a:rPr lang="en-GB" sz="1800" dirty="0" smtClean="0"/>
              <a:t>As </a:t>
            </a:r>
            <a:r>
              <a:rPr lang="en-GB" sz="1800" dirty="0"/>
              <a:t>long as first dose is received before 15 years of age the 2 dose </a:t>
            </a:r>
            <a:r>
              <a:rPr lang="en-GB" sz="1800" dirty="0" smtClean="0"/>
              <a:t>  schedule </a:t>
            </a:r>
            <a:r>
              <a:rPr lang="en-GB" sz="1800" dirty="0"/>
              <a:t>can be </a:t>
            </a:r>
            <a:r>
              <a:rPr lang="en-GB" sz="1800" dirty="0" smtClean="0"/>
              <a:t>followed.</a:t>
            </a:r>
          </a:p>
          <a:p>
            <a:pPr marL="0" indent="0">
              <a:defRPr/>
            </a:pPr>
            <a:r>
              <a:rPr lang="en-GB" sz="2000" b="1" dirty="0" smtClean="0"/>
              <a:t>Individuals 15 years of age and older:</a:t>
            </a:r>
          </a:p>
          <a:p>
            <a:pPr>
              <a:buFont typeface="Wingdings" pitchFamily="2" charset="2"/>
              <a:buChar char="Ø"/>
              <a:defRPr/>
            </a:pPr>
            <a:r>
              <a:rPr lang="en-GB" sz="2000" dirty="0" smtClean="0"/>
              <a:t>Gardasil should be administered as a 3 dose schedule of 0.5ml.</a:t>
            </a:r>
            <a:endParaRPr lang="en-GB" sz="2000" dirty="0"/>
          </a:p>
          <a:p>
            <a:pPr lvl="1">
              <a:buFont typeface="Wingdings" pitchFamily="2" charset="2"/>
              <a:buChar char="Ø"/>
              <a:defRPr/>
            </a:pPr>
            <a:r>
              <a:rPr lang="en-GB" sz="1800" dirty="0" smtClean="0"/>
              <a:t>- Second dose should be administered at least 1 month after first.</a:t>
            </a:r>
          </a:p>
          <a:p>
            <a:pPr lvl="1">
              <a:buFont typeface="Wingdings" pitchFamily="2" charset="2"/>
              <a:buChar char="Ø"/>
              <a:defRPr/>
            </a:pPr>
            <a:r>
              <a:rPr lang="en-GB" sz="1800" dirty="0" smtClean="0"/>
              <a:t>- Third dose should be administered at least 3 months after second.</a:t>
            </a:r>
          </a:p>
          <a:p>
            <a:pPr lvl="1">
              <a:buFont typeface="Wingdings" pitchFamily="2" charset="2"/>
              <a:buChar char="Ø"/>
              <a:defRPr/>
            </a:pPr>
            <a:r>
              <a:rPr lang="en-GB" sz="1800" dirty="0" smtClean="0"/>
              <a:t>- All 3 doses should ideally be given within one year.</a:t>
            </a:r>
          </a:p>
          <a:p>
            <a:pPr lvl="1">
              <a:buFont typeface="Wingdings" pitchFamily="2" charset="2"/>
              <a:buChar char="Ø"/>
              <a:defRPr/>
            </a:pPr>
            <a:r>
              <a:rPr lang="en-GB" sz="1800" dirty="0" smtClean="0"/>
              <a:t>- A 24 month period is clinically acceptable.</a:t>
            </a:r>
            <a:endParaRPr lang="en-GB" sz="1800" dirty="0"/>
          </a:p>
        </p:txBody>
      </p:sp>
    </p:spTree>
    <p:extLst>
      <p:ext uri="{BB962C8B-B14F-4D97-AF65-F5344CB8AC3E}">
        <p14:creationId xmlns:p14="http://schemas.microsoft.com/office/powerpoint/2010/main" val="2151624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835"/>
            <a:ext cx="8077200" cy="1143000"/>
          </a:xfrm>
        </p:spPr>
        <p:txBody>
          <a:bodyPr/>
          <a:lstStyle/>
          <a:p>
            <a:r>
              <a:rPr lang="en-GB" dirty="0" smtClean="0"/>
              <a:t>Gardasil vaccine schedule cont.</a:t>
            </a:r>
            <a:endParaRPr lang="en-GB" dirty="0"/>
          </a:p>
        </p:txBody>
      </p:sp>
      <p:sp>
        <p:nvSpPr>
          <p:cNvPr id="3" name="Content Placeholder 2"/>
          <p:cNvSpPr>
            <a:spLocks noGrp="1"/>
          </p:cNvSpPr>
          <p:nvPr>
            <p:ph idx="1"/>
          </p:nvPr>
        </p:nvSpPr>
        <p:spPr>
          <a:xfrm>
            <a:off x="251520" y="1268760"/>
            <a:ext cx="8640960" cy="4326632"/>
          </a:xfrm>
        </p:spPr>
        <p:txBody>
          <a:bodyPr/>
          <a:lstStyle/>
          <a:p>
            <a:pPr>
              <a:buFont typeface="Arial" panose="020B0604020202020204" pitchFamily="34" charset="0"/>
              <a:buChar char="•"/>
              <a:defRPr/>
            </a:pPr>
            <a:r>
              <a:rPr lang="en-US" sz="2000" dirty="0"/>
              <a:t>Vaccination is now covered by the national HPV vaccination </a:t>
            </a:r>
            <a:r>
              <a:rPr lang="en-US" sz="2000" dirty="0" err="1"/>
              <a:t>programme</a:t>
            </a:r>
            <a:r>
              <a:rPr lang="en-US" sz="2000" dirty="0"/>
              <a:t> for eligible cohorts, up to the age of 25 years.   </a:t>
            </a:r>
          </a:p>
          <a:p>
            <a:pPr>
              <a:buFont typeface="Arial" panose="020B0604020202020204" pitchFamily="34" charset="0"/>
              <a:buChar char="•"/>
              <a:defRPr/>
            </a:pPr>
            <a:r>
              <a:rPr lang="en-US" sz="2000" dirty="0"/>
              <a:t>If a person receives their first dose before turning 25, the course should be completed as per schedule. </a:t>
            </a:r>
            <a:endParaRPr lang="en-GB" sz="2000" dirty="0"/>
          </a:p>
          <a:p>
            <a:pPr>
              <a:buFont typeface="Arial" panose="020B0604020202020204" pitchFamily="34" charset="0"/>
              <a:buChar char="•"/>
            </a:pPr>
            <a:r>
              <a:rPr lang="en-GB" sz="2000" dirty="0" smtClean="0"/>
              <a:t>Recent studies indicate that for individuals under 15 years of age, a two dose course, given a minimum of six months apart induces the same protection.</a:t>
            </a:r>
          </a:p>
          <a:p>
            <a:pPr>
              <a:buFont typeface="Arial" panose="020B0604020202020204" pitchFamily="34" charset="0"/>
              <a:buChar char="•"/>
            </a:pPr>
            <a:r>
              <a:rPr lang="en-GB" sz="2000" dirty="0" smtClean="0"/>
              <a:t>Prior infection with one HPV type does not diminish the efficacy of the vaccine against other HPV types included in the vaccine.</a:t>
            </a:r>
          </a:p>
          <a:p>
            <a:pPr>
              <a:buFont typeface="Arial" panose="020B0604020202020204" pitchFamily="34" charset="0"/>
              <a:buChar char="•"/>
            </a:pPr>
            <a:r>
              <a:rPr lang="en-GB" altLang="en-US" sz="2000" dirty="0" smtClean="0"/>
              <a:t>Efficacy studies have shown the vaccine offer protection for at least ten years, with no evidence of waning immunity</a:t>
            </a:r>
            <a:r>
              <a:rPr lang="en-GB" altLang="en-US" sz="2400" dirty="0" smtClean="0"/>
              <a:t>. </a:t>
            </a:r>
            <a:endParaRPr lang="en-GB" sz="2400" dirty="0" smtClean="0"/>
          </a:p>
        </p:txBody>
      </p:sp>
    </p:spTree>
    <p:extLst>
      <p:ext uri="{BB962C8B-B14F-4D97-AF65-F5344CB8AC3E}">
        <p14:creationId xmlns:p14="http://schemas.microsoft.com/office/powerpoint/2010/main" val="4055074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a:xfrm>
            <a:off x="251520" y="188640"/>
            <a:ext cx="8569325" cy="792162"/>
          </a:xfrm>
        </p:spPr>
        <p:txBody>
          <a:bodyPr/>
          <a:lstStyle/>
          <a:p>
            <a:pPr algn="ctr"/>
            <a:r>
              <a:rPr lang="en-GB" altLang="en-US" dirty="0" smtClean="0"/>
              <a:t>Gardasil vaccine schedule cont.</a:t>
            </a:r>
          </a:p>
        </p:txBody>
      </p:sp>
      <p:sp>
        <p:nvSpPr>
          <p:cNvPr id="283651" name="Content Placeholder 2"/>
          <p:cNvSpPr>
            <a:spLocks noGrp="1"/>
          </p:cNvSpPr>
          <p:nvPr>
            <p:ph idx="1"/>
          </p:nvPr>
        </p:nvSpPr>
        <p:spPr>
          <a:xfrm>
            <a:off x="323528" y="1124744"/>
            <a:ext cx="8388350" cy="4320481"/>
          </a:xfrm>
        </p:spPr>
        <p:txBody>
          <a:bodyPr/>
          <a:lstStyle/>
          <a:p>
            <a:pPr>
              <a:buFont typeface="Arial" panose="020B0604020202020204" pitchFamily="34" charset="0"/>
              <a:buChar char="•"/>
            </a:pPr>
            <a:r>
              <a:rPr lang="en-GB" altLang="en-US" sz="2400" dirty="0" smtClean="0"/>
              <a:t>If the course is interrupted, resume, do not repeat doses, allow appropriate intervals between remaining doses.</a:t>
            </a:r>
          </a:p>
          <a:p>
            <a:pPr>
              <a:buFont typeface="Arial" panose="020B0604020202020204" pitchFamily="34" charset="0"/>
              <a:buChar char="•"/>
            </a:pPr>
            <a:r>
              <a:rPr lang="en-GB" sz="2400" dirty="0"/>
              <a:t>To get the best protection, it is important the full course of vaccination is </a:t>
            </a:r>
            <a:r>
              <a:rPr lang="en-GB" sz="2400" dirty="0" smtClean="0"/>
              <a:t>received; 2 or 3 doses depending on when the first dose was received. </a:t>
            </a:r>
            <a:endParaRPr lang="en-GB" altLang="en-US" sz="2400" dirty="0" smtClean="0"/>
          </a:p>
          <a:p>
            <a:pPr>
              <a:buFont typeface="Arial" panose="020B0604020202020204" pitchFamily="34" charset="0"/>
              <a:buChar char="•"/>
            </a:pPr>
            <a:r>
              <a:rPr lang="en-GB" altLang="en-US" sz="2400" dirty="0" smtClean="0"/>
              <a:t>Although it is unlikely, as the vaccine no longer in stock here, if immunisation was commenced using </a:t>
            </a:r>
            <a:r>
              <a:rPr lang="en-GB" altLang="en-US" sz="2400" dirty="0" err="1" smtClean="0"/>
              <a:t>Cervarix</a:t>
            </a:r>
            <a:r>
              <a:rPr lang="en-GB" altLang="en-US" sz="2400" dirty="0" smtClean="0"/>
              <a:t>, the course can be completed using Gardasil.</a:t>
            </a:r>
          </a:p>
        </p:txBody>
      </p:sp>
    </p:spTree>
    <p:extLst>
      <p:ext uri="{BB962C8B-B14F-4D97-AF65-F5344CB8AC3E}">
        <p14:creationId xmlns:p14="http://schemas.microsoft.com/office/powerpoint/2010/main" val="3308488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1440160"/>
          </a:xfrm>
        </p:spPr>
        <p:txBody>
          <a:bodyPr/>
          <a:lstStyle/>
          <a:p>
            <a:pPr algn="ctr"/>
            <a:r>
              <a:rPr lang="en-GB" dirty="0" smtClean="0"/>
              <a:t>Key messages</a:t>
            </a:r>
            <a:endParaRPr lang="en-GB" dirty="0"/>
          </a:p>
        </p:txBody>
      </p:sp>
      <p:sp>
        <p:nvSpPr>
          <p:cNvPr id="3" name="Content Placeholder 2"/>
          <p:cNvSpPr>
            <a:spLocks noGrp="1"/>
          </p:cNvSpPr>
          <p:nvPr>
            <p:ph idx="1"/>
          </p:nvPr>
        </p:nvSpPr>
        <p:spPr>
          <a:xfrm>
            <a:off x="685800" y="1340768"/>
            <a:ext cx="8077200" cy="4221832"/>
          </a:xfrm>
        </p:spPr>
        <p:txBody>
          <a:bodyPr/>
          <a:lstStyle/>
          <a:p>
            <a:pPr marL="457200" indent="-457200">
              <a:buFont typeface="Arial" panose="020B0604020202020204" pitchFamily="34" charset="0"/>
              <a:buChar char="•"/>
            </a:pPr>
            <a:r>
              <a:rPr lang="en-GB" sz="2000" dirty="0" smtClean="0"/>
              <a:t>Human papillomavirus (HPV) is responsible for over 99% of cervical cancers and there is increasing evidence of the association between HPV infection and certain </a:t>
            </a:r>
            <a:r>
              <a:rPr lang="en-GB" sz="2000" dirty="0" err="1" smtClean="0"/>
              <a:t>anogenital</a:t>
            </a:r>
            <a:r>
              <a:rPr lang="en-GB" sz="2000" dirty="0" smtClean="0"/>
              <a:t> and oropharyngeal cancers in both males and females.</a:t>
            </a:r>
          </a:p>
          <a:p>
            <a:pPr marL="457200" indent="-457200">
              <a:buFont typeface="Arial" panose="020B0604020202020204" pitchFamily="34" charset="0"/>
              <a:buChar char="•"/>
            </a:pPr>
            <a:r>
              <a:rPr lang="en-GB" sz="2000" dirty="0" smtClean="0"/>
              <a:t>Since the introduction of the girls vaccination programme in 2008, diagnoses of genital warts have fallen in both girls and boys, indicating herd immunity to those unvaccinated.</a:t>
            </a:r>
          </a:p>
          <a:p>
            <a:pPr marL="457200" indent="-457200">
              <a:buFont typeface="Arial" panose="020B0604020202020204" pitchFamily="34" charset="0"/>
              <a:buChar char="•"/>
            </a:pPr>
            <a:r>
              <a:rPr lang="en-GB" sz="2000" dirty="0" smtClean="0"/>
              <a:t>From 2019, the HPV vaccination programme will be extended to include boys based on JCVI recommendations.</a:t>
            </a:r>
          </a:p>
          <a:p>
            <a:pPr marL="457200" indent="-457200">
              <a:buFont typeface="Arial" panose="020B0604020202020204" pitchFamily="34" charset="0"/>
              <a:buChar char="•"/>
            </a:pPr>
            <a:r>
              <a:rPr lang="en-GB" sz="2000" dirty="0" smtClean="0"/>
              <a:t>This will prevent further spread of HPV infection and therefore more HPV-related cancers in both males and females, strengthening herd immunity.  </a:t>
            </a:r>
            <a:endParaRPr lang="en-GB" sz="2000" dirty="0"/>
          </a:p>
        </p:txBody>
      </p:sp>
    </p:spTree>
    <p:extLst>
      <p:ext uri="{BB962C8B-B14F-4D97-AF65-F5344CB8AC3E}">
        <p14:creationId xmlns:p14="http://schemas.microsoft.com/office/powerpoint/2010/main" val="1777270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143000"/>
          </a:xfrm>
        </p:spPr>
        <p:txBody>
          <a:bodyPr/>
          <a:lstStyle/>
          <a:p>
            <a:pPr algn="ctr"/>
            <a:r>
              <a:rPr lang="en-GB" dirty="0" smtClean="0"/>
              <a:t>Administration of Gardasil</a:t>
            </a:r>
            <a:endParaRPr lang="en-GB" dirty="0"/>
          </a:p>
        </p:txBody>
      </p:sp>
      <p:sp>
        <p:nvSpPr>
          <p:cNvPr id="3" name="Content Placeholder 2"/>
          <p:cNvSpPr>
            <a:spLocks noGrp="1"/>
          </p:cNvSpPr>
          <p:nvPr>
            <p:ph idx="1"/>
          </p:nvPr>
        </p:nvSpPr>
        <p:spPr>
          <a:xfrm>
            <a:off x="323528" y="1524000"/>
            <a:ext cx="8568952" cy="4038600"/>
          </a:xfrm>
        </p:spPr>
        <p:txBody>
          <a:bodyPr/>
          <a:lstStyle/>
          <a:p>
            <a:r>
              <a:rPr lang="en-GB" sz="2400" dirty="0" smtClean="0"/>
              <a:t>Gardasil should only be administered using a:</a:t>
            </a:r>
          </a:p>
          <a:p>
            <a:pPr marL="457200" indent="-457200">
              <a:buFont typeface="Wingdings" panose="05000000000000000000" pitchFamily="2" charset="2"/>
              <a:buChar char="ü"/>
            </a:pPr>
            <a:r>
              <a:rPr lang="en-GB" sz="2400" dirty="0" smtClean="0"/>
              <a:t>Prescription written manually or electronically by a registered medical practitioner or other authorised prescriber.</a:t>
            </a:r>
          </a:p>
          <a:p>
            <a:pPr marL="457200" indent="-457200">
              <a:buFont typeface="Wingdings" panose="05000000000000000000" pitchFamily="2" charset="2"/>
              <a:buChar char="ü"/>
            </a:pPr>
            <a:r>
              <a:rPr lang="en-GB" sz="2400" dirty="0" smtClean="0"/>
              <a:t>Patient Specific </a:t>
            </a:r>
            <a:r>
              <a:rPr lang="en-GB" sz="2400" dirty="0"/>
              <a:t>D</a:t>
            </a:r>
            <a:r>
              <a:rPr lang="en-GB" sz="2400" dirty="0" smtClean="0"/>
              <a:t>irection (PSD)</a:t>
            </a:r>
          </a:p>
          <a:p>
            <a:pPr marL="457200" indent="-457200">
              <a:buFont typeface="Wingdings" panose="05000000000000000000" pitchFamily="2" charset="2"/>
              <a:buChar char="ü"/>
            </a:pPr>
            <a:r>
              <a:rPr lang="en-GB" sz="2400" dirty="0" smtClean="0"/>
              <a:t>Patient Group Direction (PGD)</a:t>
            </a:r>
          </a:p>
          <a:p>
            <a:pPr marL="0" indent="0"/>
            <a:endParaRPr lang="en-GB" sz="2400" dirty="0"/>
          </a:p>
          <a:p>
            <a:pPr marL="0" indent="0"/>
            <a:r>
              <a:rPr lang="en-GB" sz="2400" dirty="0" smtClean="0"/>
              <a:t>Providers may chose to source their own PGDs locally or to prescribe the vaccine on an individual level using a PSD. </a:t>
            </a:r>
            <a:endParaRPr lang="en-GB" sz="2400" dirty="0"/>
          </a:p>
        </p:txBody>
      </p:sp>
    </p:spTree>
    <p:extLst>
      <p:ext uri="{BB962C8B-B14F-4D97-AF65-F5344CB8AC3E}">
        <p14:creationId xmlns:p14="http://schemas.microsoft.com/office/powerpoint/2010/main" val="315852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76" y="188640"/>
            <a:ext cx="8077200" cy="1143000"/>
          </a:xfrm>
        </p:spPr>
        <p:txBody>
          <a:bodyPr/>
          <a:lstStyle/>
          <a:p>
            <a:r>
              <a:rPr lang="en-GB" dirty="0" smtClean="0"/>
              <a:t>Administration of Gardasil cont.</a:t>
            </a:r>
            <a:endParaRPr lang="en-GB" dirty="0"/>
          </a:p>
        </p:txBody>
      </p:sp>
      <p:sp>
        <p:nvSpPr>
          <p:cNvPr id="3" name="Content Placeholder 2"/>
          <p:cNvSpPr>
            <a:spLocks noGrp="1"/>
          </p:cNvSpPr>
          <p:nvPr>
            <p:ph idx="1"/>
          </p:nvPr>
        </p:nvSpPr>
        <p:spPr>
          <a:xfrm>
            <a:off x="323528" y="1268760"/>
            <a:ext cx="8439472" cy="4038600"/>
          </a:xfrm>
        </p:spPr>
        <p:txBody>
          <a:bodyPr/>
          <a:lstStyle/>
          <a:p>
            <a:pPr marL="457200" indent="-457200">
              <a:buFont typeface="Arial" panose="020B0604020202020204" pitchFamily="34" charset="0"/>
              <a:buChar char="•"/>
            </a:pPr>
            <a:r>
              <a:rPr lang="en-GB" sz="2200" dirty="0" smtClean="0"/>
              <a:t>The vaccine comes as a pre-filled suspension that must be shaken before use to form a white suspension.</a:t>
            </a:r>
          </a:p>
          <a:p>
            <a:pPr marL="457200" indent="-457200">
              <a:buFont typeface="Arial" panose="020B0604020202020204" pitchFamily="34" charset="0"/>
              <a:buChar char="•"/>
            </a:pPr>
            <a:r>
              <a:rPr lang="en-GB" sz="2200" dirty="0" smtClean="0"/>
              <a:t>Two separate needles are available with the pre-filled syringe.</a:t>
            </a:r>
          </a:p>
          <a:p>
            <a:pPr marL="457200" indent="-457200">
              <a:buFont typeface="Arial" panose="020B0604020202020204" pitchFamily="34" charset="0"/>
              <a:buChar char="•"/>
            </a:pPr>
            <a:r>
              <a:rPr lang="en-GB" sz="2200" dirty="0"/>
              <a:t>S</a:t>
            </a:r>
            <a:r>
              <a:rPr lang="en-GB" sz="2200" dirty="0" smtClean="0"/>
              <a:t>hould be given by intramuscular injection into the deltoid muscle.</a:t>
            </a:r>
          </a:p>
          <a:p>
            <a:pPr marL="457200" indent="-457200">
              <a:buFont typeface="Arial" panose="020B0604020202020204" pitchFamily="34" charset="0"/>
              <a:buChar char="•"/>
            </a:pPr>
            <a:r>
              <a:rPr lang="en-GB" sz="2200" dirty="0" smtClean="0"/>
              <a:t>For individuals with a bleeding disorder, Gardasil should be given by deep subcutaneous injection to reduce the risk of bleeding.  </a:t>
            </a:r>
          </a:p>
          <a:p>
            <a:pPr marL="457200" indent="-457200">
              <a:buFont typeface="Arial" panose="020B0604020202020204" pitchFamily="34" charset="0"/>
              <a:buChar char="•"/>
            </a:pPr>
            <a:r>
              <a:rPr lang="en-GB" sz="2200" dirty="0"/>
              <a:t>V</a:t>
            </a:r>
            <a:r>
              <a:rPr lang="en-GB" sz="2200" dirty="0" smtClean="0"/>
              <a:t>accine can be given at the same time</a:t>
            </a:r>
          </a:p>
          <a:p>
            <a:pPr marL="0" indent="0"/>
            <a:r>
              <a:rPr lang="en-GB" sz="2200" dirty="0" smtClean="0"/>
              <a:t>      as other national schedule vaccines.  </a:t>
            </a:r>
            <a:endParaRPr lang="en-GB" sz="2200"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3023" y="4221088"/>
            <a:ext cx="26543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18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a:xfrm>
            <a:off x="683568" y="332656"/>
            <a:ext cx="8077200" cy="1008062"/>
          </a:xfrm>
        </p:spPr>
        <p:txBody>
          <a:bodyPr/>
          <a:lstStyle/>
          <a:p>
            <a:pPr algn="ctr"/>
            <a:r>
              <a:rPr lang="en-GB" altLang="en-US" dirty="0" smtClean="0"/>
              <a:t>Contraindications</a:t>
            </a:r>
            <a:r>
              <a:rPr lang="en-GB" altLang="en-US" dirty="0"/>
              <a:t> </a:t>
            </a:r>
            <a:r>
              <a:rPr lang="en-GB" altLang="en-US" dirty="0" smtClean="0"/>
              <a:t>and precautions</a:t>
            </a:r>
            <a:br>
              <a:rPr lang="en-GB" altLang="en-US" dirty="0" smtClean="0"/>
            </a:br>
            <a:r>
              <a:rPr lang="en-GB" altLang="en-US" dirty="0" smtClean="0"/>
              <a:t>to Gardasil</a:t>
            </a:r>
          </a:p>
        </p:txBody>
      </p:sp>
      <p:sp>
        <p:nvSpPr>
          <p:cNvPr id="3" name="Content Placeholder 2"/>
          <p:cNvSpPr>
            <a:spLocks noGrp="1"/>
          </p:cNvSpPr>
          <p:nvPr>
            <p:ph idx="1"/>
          </p:nvPr>
        </p:nvSpPr>
        <p:spPr>
          <a:xfrm>
            <a:off x="395536" y="1556792"/>
            <a:ext cx="8496944" cy="4005808"/>
          </a:xfrm>
        </p:spPr>
        <p:txBody>
          <a:bodyPr/>
          <a:lstStyle/>
          <a:p>
            <a:pPr marL="0" indent="0">
              <a:defRPr/>
            </a:pPr>
            <a:r>
              <a:rPr lang="en-GB" sz="2400" dirty="0" smtClean="0"/>
              <a:t>Gardasil should not be administered to those who have had a</a:t>
            </a:r>
          </a:p>
          <a:p>
            <a:pPr marL="0" indent="0">
              <a:defRPr/>
            </a:pPr>
            <a:r>
              <a:rPr lang="en-GB" sz="2000" dirty="0" smtClean="0">
                <a:solidFill>
                  <a:srgbClr val="00B0F0"/>
                </a:solidFill>
              </a:rPr>
              <a:t>-</a:t>
            </a:r>
            <a:r>
              <a:rPr lang="en-GB" sz="2000" dirty="0" smtClean="0"/>
              <a:t> Confirmed anaphylactic reaction to a previous dose of the vaccine.</a:t>
            </a:r>
          </a:p>
          <a:p>
            <a:pPr marL="0" indent="0">
              <a:defRPr/>
            </a:pPr>
            <a:r>
              <a:rPr lang="en-GB" sz="2000" dirty="0" smtClean="0">
                <a:solidFill>
                  <a:srgbClr val="00B0F0"/>
                </a:solidFill>
              </a:rPr>
              <a:t>-</a:t>
            </a:r>
            <a:r>
              <a:rPr lang="en-GB" sz="2000" dirty="0" smtClean="0"/>
              <a:t> Confirmed anaphylactic reaction to any component of the vaccine.</a:t>
            </a:r>
          </a:p>
          <a:p>
            <a:pPr marL="0" indent="0">
              <a:defRPr/>
            </a:pPr>
            <a:endParaRPr lang="en-GB" sz="2000" dirty="0" smtClean="0"/>
          </a:p>
          <a:p>
            <a:pPr marL="0" indent="0">
              <a:defRPr/>
            </a:pPr>
            <a:r>
              <a:rPr lang="en-GB" sz="2400" dirty="0" smtClean="0"/>
              <a:t>Immunisation should be deferred in </a:t>
            </a:r>
          </a:p>
          <a:p>
            <a:pPr marL="0" indent="0">
              <a:defRPr/>
            </a:pPr>
            <a:r>
              <a:rPr lang="en-GB" sz="2000" dirty="0" smtClean="0">
                <a:solidFill>
                  <a:srgbClr val="00B0F0"/>
                </a:solidFill>
              </a:rPr>
              <a:t>- </a:t>
            </a:r>
            <a:r>
              <a:rPr lang="en-GB" sz="2000" dirty="0" smtClean="0"/>
              <a:t>Cases of fever or acute illness</a:t>
            </a:r>
          </a:p>
          <a:p>
            <a:pPr marL="0" indent="0">
              <a:defRPr/>
            </a:pPr>
            <a:r>
              <a:rPr lang="en-GB" sz="2000" dirty="0" smtClean="0">
                <a:solidFill>
                  <a:srgbClr val="00B0F0"/>
                </a:solidFill>
              </a:rPr>
              <a:t>-</a:t>
            </a:r>
            <a:r>
              <a:rPr lang="en-GB" sz="2000" dirty="0" smtClean="0"/>
              <a:t> Pregnancy</a:t>
            </a:r>
            <a:endParaRPr lang="en-GB" dirty="0" smtClean="0"/>
          </a:p>
          <a:p>
            <a:pPr marL="0" indent="0">
              <a:defRPr/>
            </a:pPr>
            <a:endParaRPr lang="en-GB" sz="2400" i="1" dirty="0" smtClean="0"/>
          </a:p>
          <a:p>
            <a:pPr marL="0" indent="0" algn="ctr">
              <a:defRPr/>
            </a:pPr>
            <a:r>
              <a:rPr lang="en-GB" sz="1800" i="1" dirty="0" smtClean="0"/>
              <a:t>Note: yeast allergy is not a contraindication to the HPV vaccine. Even though Gardasil is grown in yeast cells, the vaccine product does not contain any yeast</a:t>
            </a:r>
            <a:r>
              <a:rPr lang="en-GB" sz="2400" i="1" dirty="0" smtClean="0"/>
              <a:t>.</a:t>
            </a:r>
          </a:p>
          <a:p>
            <a:pPr>
              <a:defRPr/>
            </a:pPr>
            <a:endParaRPr lang="en-GB" dirty="0"/>
          </a:p>
        </p:txBody>
      </p:sp>
    </p:spTree>
    <p:extLst>
      <p:ext uri="{BB962C8B-B14F-4D97-AF65-F5344CB8AC3E}">
        <p14:creationId xmlns:p14="http://schemas.microsoft.com/office/powerpoint/2010/main" val="3824211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a:xfrm>
            <a:off x="685800" y="115888"/>
            <a:ext cx="8077200" cy="1009650"/>
          </a:xfrm>
        </p:spPr>
        <p:txBody>
          <a:bodyPr/>
          <a:lstStyle/>
          <a:p>
            <a:pPr algn="ctr"/>
            <a:r>
              <a:rPr lang="en-GB" altLang="en-US" dirty="0"/>
              <a:t>P</a:t>
            </a:r>
            <a:r>
              <a:rPr lang="en-GB" altLang="en-US" dirty="0" smtClean="0"/>
              <a:t>ossible adverse reactions </a:t>
            </a:r>
          </a:p>
        </p:txBody>
      </p:sp>
      <p:sp>
        <p:nvSpPr>
          <p:cNvPr id="3" name="Content Placeholder 2"/>
          <p:cNvSpPr>
            <a:spLocks noGrp="1"/>
          </p:cNvSpPr>
          <p:nvPr>
            <p:ph idx="1"/>
          </p:nvPr>
        </p:nvSpPr>
        <p:spPr>
          <a:xfrm>
            <a:off x="179388" y="1125538"/>
            <a:ext cx="8856662" cy="4606925"/>
          </a:xfrm>
        </p:spPr>
        <p:txBody>
          <a:bodyPr/>
          <a:lstStyle/>
          <a:p>
            <a:pPr>
              <a:buFont typeface="Arial" panose="020B0604020202020204" pitchFamily="34" charset="0"/>
              <a:buChar char="•"/>
              <a:defRPr/>
            </a:pPr>
            <a:r>
              <a:rPr lang="en-GB" sz="2400" dirty="0" smtClean="0"/>
              <a:t>Vaccines undergo rigorous safety testing as part of licensing process.</a:t>
            </a:r>
          </a:p>
          <a:p>
            <a:pPr>
              <a:buFont typeface="Arial" panose="020B0604020202020204" pitchFamily="34" charset="0"/>
              <a:buChar char="•"/>
              <a:defRPr/>
            </a:pPr>
            <a:r>
              <a:rPr lang="en-GB" sz="2400" dirty="0" smtClean="0"/>
              <a:t>Most common adverse reactions after HPV vaccination are usually mild to moderate in intensity and include:</a:t>
            </a:r>
          </a:p>
          <a:p>
            <a:pPr marL="0" indent="0">
              <a:defRPr/>
            </a:pPr>
            <a:r>
              <a:rPr lang="en-GB" sz="2400" dirty="0"/>
              <a:t>	</a:t>
            </a:r>
            <a:r>
              <a:rPr lang="en-GB" sz="2400" b="1" dirty="0" smtClean="0">
                <a:solidFill>
                  <a:srgbClr val="0099CC"/>
                </a:solidFill>
              </a:rPr>
              <a:t>-</a:t>
            </a:r>
            <a:r>
              <a:rPr lang="en-GB" sz="2400" dirty="0" smtClean="0"/>
              <a:t> Injection site reactions, such as pain, redness or 		   swelling</a:t>
            </a:r>
          </a:p>
          <a:p>
            <a:pPr marL="0" indent="0">
              <a:defRPr/>
            </a:pPr>
            <a:r>
              <a:rPr lang="en-GB" sz="2400" dirty="0" smtClean="0"/>
              <a:t>	</a:t>
            </a:r>
            <a:r>
              <a:rPr lang="en-GB" sz="2400" b="1" dirty="0" smtClean="0">
                <a:solidFill>
                  <a:srgbClr val="0099CC"/>
                </a:solidFill>
              </a:rPr>
              <a:t>- </a:t>
            </a:r>
            <a:r>
              <a:rPr lang="en-GB" sz="2400" dirty="0" smtClean="0"/>
              <a:t>Systemic reactions, such as headache, fatigue, muscle 	   aches, low grade fever</a:t>
            </a:r>
          </a:p>
          <a:p>
            <a:pPr marL="0" indent="0">
              <a:defRPr/>
            </a:pPr>
            <a:r>
              <a:rPr lang="en-GB" sz="2400" dirty="0" smtClean="0"/>
              <a:t>	</a:t>
            </a:r>
            <a:r>
              <a:rPr lang="en-GB" sz="2400" b="1" dirty="0" smtClean="0">
                <a:solidFill>
                  <a:srgbClr val="0099CC"/>
                </a:solidFill>
              </a:rPr>
              <a:t>- </a:t>
            </a:r>
            <a:r>
              <a:rPr lang="en-GB" sz="2400" dirty="0" smtClean="0"/>
              <a:t>Anaphylaxis is possible but extremely rare</a:t>
            </a:r>
            <a:endParaRPr lang="en-GB" sz="2400" dirty="0"/>
          </a:p>
        </p:txBody>
      </p:sp>
    </p:spTree>
    <p:extLst>
      <p:ext uri="{BB962C8B-B14F-4D97-AF65-F5344CB8AC3E}">
        <p14:creationId xmlns:p14="http://schemas.microsoft.com/office/powerpoint/2010/main" val="1199217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77200" cy="1143000"/>
          </a:xfrm>
        </p:spPr>
        <p:txBody>
          <a:bodyPr/>
          <a:lstStyle/>
          <a:p>
            <a:pPr algn="ctr"/>
            <a:r>
              <a:rPr lang="en-GB" dirty="0" smtClean="0"/>
              <a:t>Reporting adverse reactions</a:t>
            </a:r>
            <a:endParaRPr lang="en-GB" dirty="0"/>
          </a:p>
        </p:txBody>
      </p:sp>
      <p:sp>
        <p:nvSpPr>
          <p:cNvPr id="3" name="Content Placeholder 2"/>
          <p:cNvSpPr>
            <a:spLocks noGrp="1"/>
          </p:cNvSpPr>
          <p:nvPr>
            <p:ph idx="1"/>
          </p:nvPr>
        </p:nvSpPr>
        <p:spPr>
          <a:xfrm>
            <a:off x="685800" y="1268760"/>
            <a:ext cx="8077200" cy="4293840"/>
          </a:xfrm>
        </p:spPr>
        <p:txBody>
          <a:bodyPr/>
          <a:lstStyle/>
          <a:p>
            <a:pPr marL="0" indent="0"/>
            <a:r>
              <a:rPr lang="en-GB" sz="2400" b="1" u="sng" dirty="0"/>
              <a:t>Yellow card </a:t>
            </a:r>
            <a:r>
              <a:rPr lang="en-GB" sz="2400" b="1" u="sng" dirty="0" smtClean="0"/>
              <a:t>scheme</a:t>
            </a:r>
            <a:endParaRPr lang="en-GB" sz="2400" b="1" u="sng" dirty="0"/>
          </a:p>
          <a:p>
            <a:pPr>
              <a:buFont typeface="Arial" panose="020B0604020202020204" pitchFamily="34" charset="0"/>
              <a:buChar char="•"/>
            </a:pPr>
            <a:r>
              <a:rPr lang="en-GB" sz="2400" dirty="0"/>
              <a:t>V</a:t>
            </a:r>
            <a:r>
              <a:rPr lang="en-GB" sz="2400" dirty="0" smtClean="0"/>
              <a:t>oluntary </a:t>
            </a:r>
            <a:r>
              <a:rPr lang="en-GB" sz="2400" dirty="0"/>
              <a:t>reporting system for suspected adverse reaction </a:t>
            </a:r>
            <a:r>
              <a:rPr lang="en-GB" sz="2400" dirty="0" smtClean="0"/>
              <a:t>to medicines/vaccines.</a:t>
            </a:r>
            <a:endParaRPr lang="en-GB" sz="2400" dirty="0"/>
          </a:p>
          <a:p>
            <a:pPr>
              <a:buFont typeface="Arial" panose="020B0604020202020204" pitchFamily="34" charset="0"/>
              <a:buChar char="•"/>
            </a:pPr>
            <a:r>
              <a:rPr lang="en-GB" sz="2400" dirty="0"/>
              <a:t>S</a:t>
            </a:r>
            <a:r>
              <a:rPr lang="en-GB" sz="2400" dirty="0" smtClean="0"/>
              <a:t>uccess </a:t>
            </a:r>
            <a:r>
              <a:rPr lang="en-GB" sz="2400" dirty="0"/>
              <a:t>depends on early, complete and accurate </a:t>
            </a:r>
            <a:r>
              <a:rPr lang="en-GB" sz="2400" dirty="0" smtClean="0"/>
              <a:t>reporting</a:t>
            </a:r>
            <a:r>
              <a:rPr lang="en-GB" sz="2400" dirty="0"/>
              <a:t>.</a:t>
            </a:r>
            <a:endParaRPr lang="en-GB" sz="2400" dirty="0" smtClean="0"/>
          </a:p>
          <a:p>
            <a:pPr>
              <a:buFont typeface="Arial" panose="020B0604020202020204" pitchFamily="34" charset="0"/>
              <a:buChar char="•"/>
            </a:pPr>
            <a:r>
              <a:rPr lang="en-GB" sz="2400" dirty="0"/>
              <a:t>R</a:t>
            </a:r>
            <a:r>
              <a:rPr lang="en-GB" sz="2400" dirty="0" smtClean="0"/>
              <a:t>eport </a:t>
            </a:r>
            <a:r>
              <a:rPr lang="en-GB" sz="2400" dirty="0"/>
              <a:t>even if uncertain about whether </a:t>
            </a:r>
            <a:r>
              <a:rPr lang="en-GB" sz="2400" dirty="0" smtClean="0"/>
              <a:t>the vaccine </a:t>
            </a:r>
            <a:r>
              <a:rPr lang="en-GB" sz="2400" dirty="0"/>
              <a:t>caused </a:t>
            </a:r>
            <a:r>
              <a:rPr lang="en-GB" sz="2400" dirty="0" smtClean="0"/>
              <a:t>condition.</a:t>
            </a:r>
          </a:p>
          <a:p>
            <a:pPr>
              <a:buFont typeface="Arial" panose="020B0604020202020204" pitchFamily="34" charset="0"/>
              <a:buChar char="•"/>
            </a:pPr>
            <a:r>
              <a:rPr lang="en-GB" sz="2400" dirty="0" smtClean="0">
                <a:hlinkClick r:id="rId2"/>
              </a:rPr>
              <a:t>http</a:t>
            </a:r>
            <a:r>
              <a:rPr lang="en-GB" sz="2400" dirty="0">
                <a:hlinkClick r:id="rId2"/>
              </a:rPr>
              <a:t>://</a:t>
            </a:r>
            <a:r>
              <a:rPr lang="en-GB" sz="2400" dirty="0" smtClean="0">
                <a:hlinkClick r:id="rId2"/>
              </a:rPr>
              <a:t>mhra.gov.uk/yellowcard</a:t>
            </a:r>
            <a:r>
              <a:rPr lang="en-GB" sz="2400" dirty="0" smtClean="0"/>
              <a:t> </a:t>
            </a:r>
            <a:endParaRPr lang="en-GB" sz="2400" dirty="0"/>
          </a:p>
          <a:p>
            <a:pPr>
              <a:buFont typeface="Arial" panose="020B0604020202020204" pitchFamily="34" charset="0"/>
              <a:buChar char="•"/>
            </a:pPr>
            <a:r>
              <a:rPr lang="en-GB" sz="2400" dirty="0"/>
              <a:t>S</a:t>
            </a:r>
            <a:r>
              <a:rPr lang="en-GB" sz="2400" dirty="0" smtClean="0"/>
              <a:t>ee </a:t>
            </a:r>
            <a:r>
              <a:rPr lang="en-GB" sz="2400" dirty="0"/>
              <a:t>C</a:t>
            </a:r>
            <a:r>
              <a:rPr lang="en-GB" sz="2400" dirty="0" smtClean="0"/>
              <a:t>hapter </a:t>
            </a:r>
            <a:r>
              <a:rPr lang="en-GB" sz="2400" dirty="0"/>
              <a:t>8 </a:t>
            </a:r>
            <a:r>
              <a:rPr lang="en-GB" sz="2400" dirty="0" smtClean="0"/>
              <a:t>of the </a:t>
            </a:r>
            <a:r>
              <a:rPr lang="en-GB" sz="2400" dirty="0"/>
              <a:t>Green Book </a:t>
            </a:r>
            <a:endParaRPr lang="en-GB" sz="2400" dirty="0" smtClean="0"/>
          </a:p>
          <a:p>
            <a:pPr marL="0" indent="0"/>
            <a:r>
              <a:rPr lang="en-GB" sz="2400" dirty="0" smtClean="0"/>
              <a:t>    for details. </a:t>
            </a:r>
            <a:endParaRPr lang="en-GB" sz="2400" dirty="0"/>
          </a:p>
          <a:p>
            <a:endParaRPr lang="en-GB" dirty="0"/>
          </a:p>
        </p:txBody>
      </p:sp>
      <p:pic>
        <p:nvPicPr>
          <p:cNvPr id="4" name="Picture 3" descr="images.jpg"/>
          <p:cNvPicPr>
            <a:picLocks noChangeAspect="1"/>
          </p:cNvPicPr>
          <p:nvPr/>
        </p:nvPicPr>
        <p:blipFill>
          <a:blip r:embed="rId3" cstate="print"/>
          <a:stretch>
            <a:fillRect/>
          </a:stretch>
        </p:blipFill>
        <p:spPr>
          <a:xfrm>
            <a:off x="5796136" y="4005064"/>
            <a:ext cx="3082324" cy="1872208"/>
          </a:xfrm>
          <a:prstGeom prst="rect">
            <a:avLst/>
          </a:prstGeom>
        </p:spPr>
      </p:pic>
    </p:spTree>
    <p:extLst>
      <p:ext uri="{BB962C8B-B14F-4D97-AF65-F5344CB8AC3E}">
        <p14:creationId xmlns:p14="http://schemas.microsoft.com/office/powerpoint/2010/main" val="808071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a:xfrm>
            <a:off x="683568" y="2730"/>
            <a:ext cx="8077200" cy="1008062"/>
          </a:xfrm>
        </p:spPr>
        <p:txBody>
          <a:bodyPr/>
          <a:lstStyle/>
          <a:p>
            <a:pPr algn="ctr"/>
            <a:r>
              <a:rPr lang="en-GB" altLang="en-US" dirty="0" smtClean="0"/>
              <a:t>Immunosuppression and HIV</a:t>
            </a:r>
          </a:p>
        </p:txBody>
      </p:sp>
      <p:sp>
        <p:nvSpPr>
          <p:cNvPr id="3" name="Content Placeholder 2"/>
          <p:cNvSpPr>
            <a:spLocks noGrp="1"/>
          </p:cNvSpPr>
          <p:nvPr>
            <p:ph idx="1"/>
          </p:nvPr>
        </p:nvSpPr>
        <p:spPr>
          <a:xfrm>
            <a:off x="323528" y="1196752"/>
            <a:ext cx="8568952" cy="4365848"/>
          </a:xfrm>
        </p:spPr>
        <p:txBody>
          <a:bodyPr/>
          <a:lstStyle/>
          <a:p>
            <a:pPr>
              <a:buFont typeface="Arial" panose="020B0604020202020204" pitchFamily="34" charset="0"/>
              <a:buChar char="•"/>
            </a:pPr>
            <a:r>
              <a:rPr lang="en-GB" sz="2400" dirty="0"/>
              <a:t>A </a:t>
            </a:r>
            <a:r>
              <a:rPr lang="en-GB" sz="2400" b="1" u="sng" dirty="0"/>
              <a:t>3 </a:t>
            </a:r>
            <a:r>
              <a:rPr lang="en-GB" sz="2400" b="1" u="sng" dirty="0" smtClean="0"/>
              <a:t>dose </a:t>
            </a:r>
            <a:r>
              <a:rPr lang="en-GB" sz="2400" dirty="0" smtClean="0"/>
              <a:t>schedule </a:t>
            </a:r>
            <a:r>
              <a:rPr lang="en-GB" sz="2400" dirty="0"/>
              <a:t>should be used for </a:t>
            </a:r>
            <a:r>
              <a:rPr lang="en-GB" sz="2400" dirty="0" smtClean="0"/>
              <a:t>individuals known </a:t>
            </a:r>
            <a:r>
              <a:rPr lang="en-GB" sz="2400" dirty="0"/>
              <a:t>to be HIV-infected</a:t>
            </a:r>
            <a:r>
              <a:rPr lang="en-GB" sz="2400" dirty="0" smtClean="0"/>
              <a:t>, regardless of CD4 count and </a:t>
            </a:r>
            <a:r>
              <a:rPr lang="en-GB" sz="2400" dirty="0"/>
              <a:t>including those on antiretroviral Rx, or known to be immunocompromised at the time of immunisation.  </a:t>
            </a:r>
          </a:p>
          <a:p>
            <a:pPr>
              <a:buFont typeface="Arial" panose="020B0604020202020204" pitchFamily="34" charset="0"/>
              <a:buChar char="•"/>
            </a:pPr>
            <a:r>
              <a:rPr lang="en-GB" sz="2400" dirty="0" smtClean="0"/>
              <a:t>HPV </a:t>
            </a:r>
            <a:r>
              <a:rPr lang="en-GB" sz="2400" dirty="0"/>
              <a:t>vaccines are known to be safe and immunogenic for individuals </a:t>
            </a:r>
            <a:r>
              <a:rPr lang="en-GB" sz="2400" dirty="0" smtClean="0"/>
              <a:t>infected </a:t>
            </a:r>
            <a:r>
              <a:rPr lang="en-GB" sz="2400" dirty="0"/>
              <a:t>with HIV although the immune response and its effectiveness may </a:t>
            </a:r>
            <a:r>
              <a:rPr lang="en-GB" sz="2400" dirty="0" smtClean="0"/>
              <a:t>be </a:t>
            </a:r>
            <a:r>
              <a:rPr lang="en-GB" sz="2400" dirty="0"/>
              <a:t>less than that observed among those who are not HIV </a:t>
            </a:r>
            <a:r>
              <a:rPr lang="en-GB" sz="2400" dirty="0" smtClean="0"/>
              <a:t>infected.</a:t>
            </a:r>
            <a:endParaRPr lang="en-GB" sz="2400" dirty="0"/>
          </a:p>
          <a:p>
            <a:pPr>
              <a:buFont typeface="Arial" panose="020B0604020202020204" pitchFamily="34" charset="0"/>
              <a:buChar char="•"/>
            </a:pPr>
            <a:r>
              <a:rPr lang="en-GB" sz="2400" dirty="0" smtClean="0"/>
              <a:t>Re-immunisation </a:t>
            </a:r>
            <a:r>
              <a:rPr lang="en-GB" sz="2400" dirty="0"/>
              <a:t>should be considered after completion of treatment or </a:t>
            </a:r>
            <a:r>
              <a:rPr lang="en-GB" sz="2400" dirty="0" smtClean="0"/>
              <a:t>recovery and specialist advice sought. </a:t>
            </a:r>
            <a:endParaRPr lang="en-GB" sz="2400" dirty="0"/>
          </a:p>
        </p:txBody>
      </p:sp>
    </p:spTree>
    <p:extLst>
      <p:ext uri="{BB962C8B-B14F-4D97-AF65-F5344CB8AC3E}">
        <p14:creationId xmlns:p14="http://schemas.microsoft.com/office/powerpoint/2010/main" val="1113472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a:xfrm>
            <a:off x="395288" y="476250"/>
            <a:ext cx="8353425" cy="981075"/>
          </a:xfrm>
        </p:spPr>
        <p:txBody>
          <a:bodyPr/>
          <a:lstStyle/>
          <a:p>
            <a:pPr algn="ctr"/>
            <a:r>
              <a:rPr lang="en-GB" altLang="en-US" sz="3600" dirty="0" smtClean="0"/>
              <a:t>Pregnancy and breastfeeding</a:t>
            </a:r>
          </a:p>
        </p:txBody>
      </p:sp>
      <p:sp>
        <p:nvSpPr>
          <p:cNvPr id="20483" name="Content Placeholder 2"/>
          <p:cNvSpPr>
            <a:spLocks noGrp="1"/>
          </p:cNvSpPr>
          <p:nvPr>
            <p:ph idx="1"/>
          </p:nvPr>
        </p:nvSpPr>
        <p:spPr>
          <a:xfrm>
            <a:off x="755650" y="1773238"/>
            <a:ext cx="7777163" cy="3743325"/>
          </a:xfrm>
        </p:spPr>
        <p:txBody>
          <a:bodyPr/>
          <a:lstStyle/>
          <a:p>
            <a:pPr marL="457200" indent="-457200">
              <a:buFont typeface="Wingdings" pitchFamily="2" charset="2"/>
              <a:buChar char="Ø"/>
              <a:defRPr/>
            </a:pPr>
            <a:r>
              <a:rPr lang="en-GB" altLang="en-US" sz="2000" dirty="0" smtClean="0"/>
              <a:t>If a female finds out she is pregnant after starting a course of HPV vaccine she should continue her pregnancy and complete the </a:t>
            </a:r>
            <a:r>
              <a:rPr lang="en-GB" altLang="en-US" sz="2000" u="sng" dirty="0" smtClean="0"/>
              <a:t>3</a:t>
            </a:r>
            <a:r>
              <a:rPr lang="en-GB" altLang="en-US" sz="2000" dirty="0" smtClean="0"/>
              <a:t> dose HPV vaccine schedule after delivery. </a:t>
            </a:r>
          </a:p>
          <a:p>
            <a:pPr marL="457200" indent="-457200">
              <a:buFont typeface="Wingdings" pitchFamily="2" charset="2"/>
              <a:buChar char="Ø"/>
              <a:defRPr/>
            </a:pPr>
            <a:endParaRPr lang="en-GB" altLang="en-US" sz="2000" dirty="0" smtClean="0"/>
          </a:p>
          <a:p>
            <a:pPr marL="457200" indent="-457200">
              <a:buFont typeface="Wingdings" pitchFamily="2" charset="2"/>
              <a:buChar char="Ø"/>
              <a:defRPr/>
            </a:pPr>
            <a:r>
              <a:rPr lang="en-GB" altLang="en-US" sz="2000" dirty="0" smtClean="0"/>
              <a:t>Routine questioning about  pregnancy </a:t>
            </a:r>
          </a:p>
          <a:p>
            <a:pPr marL="0" indent="0">
              <a:defRPr/>
            </a:pPr>
            <a:r>
              <a:rPr lang="en-GB" altLang="en-US" sz="2000" dirty="0" smtClean="0"/>
              <a:t>      or LMP is not required </a:t>
            </a:r>
          </a:p>
          <a:p>
            <a:pPr marL="0" indent="0">
              <a:defRPr/>
            </a:pPr>
            <a:r>
              <a:rPr lang="en-GB" altLang="en-US" sz="2000" dirty="0" smtClean="0"/>
              <a:t>       before offering vaccine.</a:t>
            </a:r>
          </a:p>
        </p:txBody>
      </p:sp>
      <p:pic>
        <p:nvPicPr>
          <p:cNvPr id="285700" name="Picture 4"/>
          <p:cNvPicPr>
            <a:picLocks noChangeAspect="1" noChangeArrowheads="1"/>
          </p:cNvPicPr>
          <p:nvPr/>
        </p:nvPicPr>
        <p:blipFill>
          <a:blip r:embed="rId3">
            <a:extLst>
              <a:ext uri="{28A0092B-C50C-407E-A947-70E740481C1C}">
                <a14:useLocalDpi xmlns:a14="http://schemas.microsoft.com/office/drawing/2010/main" val="0"/>
              </a:ext>
            </a:extLst>
          </a:blip>
          <a:srcRect l="26099"/>
          <a:stretch>
            <a:fillRect/>
          </a:stretch>
        </p:blipFill>
        <p:spPr bwMode="auto">
          <a:xfrm>
            <a:off x="6338888" y="2997200"/>
            <a:ext cx="2554287"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44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pPr algn="ctr"/>
            <a:r>
              <a:rPr lang="en-GB" dirty="0" smtClean="0"/>
              <a:t>Storage of Gardasil</a:t>
            </a:r>
            <a:endParaRPr lang="en-GB" dirty="0"/>
          </a:p>
        </p:txBody>
      </p:sp>
      <p:sp>
        <p:nvSpPr>
          <p:cNvPr id="3" name="Content Placeholder 2"/>
          <p:cNvSpPr>
            <a:spLocks noGrp="1"/>
          </p:cNvSpPr>
          <p:nvPr>
            <p:ph idx="1"/>
          </p:nvPr>
        </p:nvSpPr>
        <p:spPr>
          <a:xfrm>
            <a:off x="395536" y="1268760"/>
            <a:ext cx="8568952" cy="4293840"/>
          </a:xfrm>
        </p:spPr>
        <p:txBody>
          <a:bodyPr/>
          <a:lstStyle/>
          <a:p>
            <a:pPr marL="457200" indent="-457200">
              <a:buFont typeface="Wingdings" panose="05000000000000000000" pitchFamily="2" charset="2"/>
              <a:buChar char="ü"/>
            </a:pPr>
            <a:endParaRPr lang="en-GB" dirty="0" smtClean="0"/>
          </a:p>
          <a:p>
            <a:pPr marL="457200" indent="-457200">
              <a:buFont typeface="Wingdings" panose="05000000000000000000" pitchFamily="2" charset="2"/>
              <a:buChar char="ü"/>
            </a:pPr>
            <a:r>
              <a:rPr lang="en-GB" dirty="0" smtClean="0"/>
              <a:t>Store between</a:t>
            </a:r>
            <a:r>
              <a:rPr lang="en-GB" dirty="0"/>
              <a:t> </a:t>
            </a:r>
            <a:r>
              <a:rPr lang="en-GB" dirty="0" smtClean="0"/>
              <a:t>+2</a:t>
            </a:r>
            <a:r>
              <a:rPr lang="en-GB" dirty="0"/>
              <a:t> </a:t>
            </a:r>
            <a:r>
              <a:rPr lang="en-GB" dirty="0" smtClean="0"/>
              <a:t>and</a:t>
            </a:r>
            <a:r>
              <a:rPr lang="en-GB" dirty="0"/>
              <a:t> </a:t>
            </a:r>
            <a:r>
              <a:rPr lang="en-GB" dirty="0" smtClean="0"/>
              <a:t>+8°C</a:t>
            </a:r>
            <a:endParaRPr lang="en-GB" dirty="0"/>
          </a:p>
          <a:p>
            <a:pPr marL="457200" indent="-457200">
              <a:buFont typeface="Wingdings" panose="05000000000000000000" pitchFamily="2" charset="2"/>
              <a:buChar char="ü"/>
            </a:pPr>
            <a:r>
              <a:rPr lang="en-GB" dirty="0"/>
              <a:t>Store in original </a:t>
            </a:r>
            <a:r>
              <a:rPr lang="en-GB" dirty="0" smtClean="0"/>
              <a:t>packaging</a:t>
            </a:r>
            <a:endParaRPr lang="en-GB" dirty="0"/>
          </a:p>
          <a:p>
            <a:pPr marL="457200" indent="-457200">
              <a:buFont typeface="Wingdings" panose="05000000000000000000" pitchFamily="2" charset="2"/>
              <a:buChar char="ü"/>
            </a:pPr>
            <a:r>
              <a:rPr lang="en-GB" dirty="0"/>
              <a:t>Protect from </a:t>
            </a:r>
            <a:r>
              <a:rPr lang="en-GB" dirty="0" smtClean="0"/>
              <a:t>light</a:t>
            </a:r>
            <a:endParaRPr lang="en-GB" dirty="0"/>
          </a:p>
          <a:p>
            <a:pPr marL="400050" lvl="1" indent="0" algn="ctr">
              <a:buNone/>
            </a:pPr>
            <a:endParaRPr lang="en-GB" b="1" i="1" dirty="0" smtClean="0"/>
          </a:p>
          <a:p>
            <a:pPr marL="400050" lvl="1" indent="0" algn="ctr">
              <a:buNone/>
            </a:pPr>
            <a:endParaRPr lang="en-GB" b="1" i="1" dirty="0"/>
          </a:p>
          <a:p>
            <a:pPr marL="400050" lvl="1" indent="0" algn="ctr">
              <a:buNone/>
            </a:pPr>
            <a:r>
              <a:rPr lang="en-GB" b="1" i="1" dirty="0" smtClean="0"/>
              <a:t>Effectiveness </a:t>
            </a:r>
            <a:r>
              <a:rPr lang="en-GB" b="1" i="1" dirty="0"/>
              <a:t>cannot be guaranteed for </a:t>
            </a:r>
            <a:r>
              <a:rPr lang="en-GB" b="1" i="1" dirty="0" smtClean="0"/>
              <a:t>vaccines </a:t>
            </a:r>
            <a:r>
              <a:rPr lang="en-GB" b="1" i="1" dirty="0"/>
              <a:t>unless the cold chain has been </a:t>
            </a:r>
            <a:r>
              <a:rPr lang="en-GB" b="1" i="1" dirty="0" smtClean="0"/>
              <a:t>maintained </a:t>
            </a:r>
            <a:r>
              <a:rPr lang="en-GB" b="1" i="1" dirty="0"/>
              <a:t>and vaccine has been monitored </a:t>
            </a:r>
            <a:r>
              <a:rPr lang="en-GB" b="1" i="1" dirty="0" smtClean="0"/>
              <a:t>as </a:t>
            </a:r>
            <a:r>
              <a:rPr lang="en-GB" b="1" i="1" dirty="0"/>
              <a:t>per national recommendations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098" y="1628800"/>
            <a:ext cx="324539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59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143000"/>
          </a:xfrm>
        </p:spPr>
        <p:txBody>
          <a:bodyPr/>
          <a:lstStyle/>
          <a:p>
            <a:pPr algn="ctr"/>
            <a:r>
              <a:rPr lang="en-GB" dirty="0" smtClean="0"/>
              <a:t>Vaccine stock management</a:t>
            </a:r>
            <a:endParaRPr lang="en-GB" dirty="0"/>
          </a:p>
        </p:txBody>
      </p:sp>
      <p:sp>
        <p:nvSpPr>
          <p:cNvPr id="3" name="Content Placeholder 2"/>
          <p:cNvSpPr>
            <a:spLocks noGrp="1"/>
          </p:cNvSpPr>
          <p:nvPr>
            <p:ph idx="1"/>
          </p:nvPr>
        </p:nvSpPr>
        <p:spPr>
          <a:xfrm>
            <a:off x="539552" y="1268760"/>
            <a:ext cx="8223448" cy="4293840"/>
          </a:xfrm>
        </p:spPr>
        <p:txBody>
          <a:bodyPr/>
          <a:lstStyle/>
          <a:p>
            <a:r>
              <a:rPr lang="en-GB" sz="2000" b="1" dirty="0"/>
              <a:t>All providers should</a:t>
            </a:r>
            <a:r>
              <a:rPr lang="en-GB" sz="2000" b="1" dirty="0" smtClean="0"/>
              <a:t>:</a:t>
            </a:r>
            <a:endParaRPr lang="en-GB" sz="2000" b="1" dirty="0"/>
          </a:p>
          <a:p>
            <a:pPr>
              <a:buFont typeface="Arial" panose="020B0604020202020204" pitchFamily="34" charset="0"/>
              <a:buChar char="•"/>
            </a:pPr>
            <a:r>
              <a:rPr lang="en-GB" sz="2000" dirty="0"/>
              <a:t>R</a:t>
            </a:r>
            <a:r>
              <a:rPr lang="en-GB" sz="2000" dirty="0" smtClean="0"/>
              <a:t>eview </a:t>
            </a:r>
            <a:r>
              <a:rPr lang="en-GB" sz="2000" dirty="0"/>
              <a:t>available fridge space to </a:t>
            </a:r>
            <a:r>
              <a:rPr lang="en-GB" sz="2000" dirty="0" smtClean="0"/>
              <a:t>ensure adequate </a:t>
            </a:r>
            <a:r>
              <a:rPr lang="en-GB" sz="2000" dirty="0"/>
              <a:t>storage capacity before </a:t>
            </a:r>
            <a:r>
              <a:rPr lang="en-GB" sz="2000" dirty="0" smtClean="0"/>
              <a:t>ordering </a:t>
            </a:r>
            <a:r>
              <a:rPr lang="en-GB" sz="2000" dirty="0"/>
              <a:t>new </a:t>
            </a:r>
            <a:r>
              <a:rPr lang="en-GB" sz="2000" dirty="0" smtClean="0"/>
              <a:t>vaccine</a:t>
            </a:r>
            <a:endParaRPr lang="en-GB" sz="2000" dirty="0"/>
          </a:p>
          <a:p>
            <a:pPr>
              <a:buFont typeface="Arial" panose="020B0604020202020204" pitchFamily="34" charset="0"/>
              <a:buChar char="•"/>
            </a:pPr>
            <a:r>
              <a:rPr lang="en-GB" sz="2000" dirty="0"/>
              <a:t>E</a:t>
            </a:r>
            <a:r>
              <a:rPr lang="en-GB" sz="2000" dirty="0" smtClean="0"/>
              <a:t>nsure </a:t>
            </a:r>
            <a:r>
              <a:rPr lang="en-GB" sz="2000" dirty="0"/>
              <a:t>that there is enough stock for 2 to 4 weeks of use and not </a:t>
            </a:r>
            <a:r>
              <a:rPr lang="en-GB" sz="2000" dirty="0" smtClean="0"/>
              <a:t>over order</a:t>
            </a:r>
            <a:endParaRPr lang="en-GB" sz="2000" dirty="0"/>
          </a:p>
          <a:p>
            <a:pPr>
              <a:buFont typeface="Arial" panose="020B0604020202020204" pitchFamily="34" charset="0"/>
              <a:buChar char="•"/>
            </a:pPr>
            <a:r>
              <a:rPr lang="en-GB" sz="2000" dirty="0"/>
              <a:t>H</a:t>
            </a:r>
            <a:r>
              <a:rPr lang="en-GB" sz="2000" dirty="0" smtClean="0"/>
              <a:t>ave </a:t>
            </a:r>
            <a:r>
              <a:rPr lang="en-GB" sz="2000" dirty="0"/>
              <a:t>local protocols in place to reduce vaccine wastage to a </a:t>
            </a:r>
            <a:r>
              <a:rPr lang="en-GB" sz="2000" dirty="0" smtClean="0"/>
              <a:t>minimum and </a:t>
            </a:r>
            <a:r>
              <a:rPr lang="en-GB" sz="2000" dirty="0"/>
              <a:t> </a:t>
            </a:r>
            <a:r>
              <a:rPr lang="en-GB" sz="2000" dirty="0" smtClean="0"/>
              <a:t>protect </a:t>
            </a:r>
            <a:r>
              <a:rPr lang="en-GB" sz="2000" dirty="0"/>
              <a:t>vaccines in the event of a cold chain incident</a:t>
            </a:r>
            <a:r>
              <a:rPr lang="en-GB" sz="2000" dirty="0" smtClean="0"/>
              <a:t>.</a:t>
            </a:r>
            <a:endParaRPr lang="en-GB" sz="2000" dirty="0"/>
          </a:p>
          <a:p>
            <a:pPr>
              <a:buFont typeface="Arial" panose="020B0604020202020204" pitchFamily="34" charset="0"/>
              <a:buChar char="•"/>
            </a:pPr>
            <a:r>
              <a:rPr lang="en-GB" sz="2000" dirty="0"/>
              <a:t>R</a:t>
            </a:r>
            <a:r>
              <a:rPr lang="en-GB" sz="2000" dirty="0" smtClean="0"/>
              <a:t>eport </a:t>
            </a:r>
            <a:r>
              <a:rPr lang="en-GB" sz="2000" dirty="0"/>
              <a:t>any cold chain failures or vaccine wastage through </a:t>
            </a:r>
            <a:r>
              <a:rPr lang="en-GB" sz="2000" dirty="0" smtClean="0"/>
              <a:t>the Public Health Agency duty room (0300 555 0119).</a:t>
            </a:r>
            <a:endParaRPr lang="en-GB" sz="2000" dirty="0"/>
          </a:p>
          <a:p>
            <a:pPr>
              <a:buFont typeface="Arial" panose="020B0604020202020204" pitchFamily="34" charset="0"/>
              <a:buChar char="•"/>
            </a:pPr>
            <a:r>
              <a:rPr lang="en-GB" sz="2000" dirty="0"/>
              <a:t>Small percentage reductions in vaccine wastage will have a major impact on </a:t>
            </a:r>
            <a:r>
              <a:rPr lang="en-GB" sz="2000" dirty="0" smtClean="0"/>
              <a:t>the </a:t>
            </a:r>
            <a:r>
              <a:rPr lang="en-GB" sz="2000" dirty="0"/>
              <a:t>financing of vaccine supplies. </a:t>
            </a:r>
          </a:p>
          <a:p>
            <a:pPr>
              <a:buFont typeface="Arial" panose="020B0604020202020204" pitchFamily="34" charset="0"/>
              <a:buChar char="•"/>
            </a:pPr>
            <a:endParaRPr lang="en-GB" sz="2000" dirty="0"/>
          </a:p>
        </p:txBody>
      </p:sp>
    </p:spTree>
    <p:extLst>
      <p:ext uri="{BB962C8B-B14F-4D97-AF65-F5344CB8AC3E}">
        <p14:creationId xmlns:p14="http://schemas.microsoft.com/office/powerpoint/2010/main" val="1449675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pPr algn="ctr"/>
            <a:r>
              <a:rPr lang="en-GB" dirty="0" smtClean="0"/>
              <a:t>Potential implications for cervical</a:t>
            </a:r>
            <a:br>
              <a:rPr lang="en-GB" dirty="0" smtClean="0"/>
            </a:br>
            <a:r>
              <a:rPr lang="en-GB" dirty="0" smtClean="0"/>
              <a:t>screening programmes?</a:t>
            </a:r>
            <a:endParaRPr lang="en-GB" dirty="0"/>
          </a:p>
        </p:txBody>
      </p:sp>
      <p:sp>
        <p:nvSpPr>
          <p:cNvPr id="3" name="Content Placeholder 2"/>
          <p:cNvSpPr>
            <a:spLocks noGrp="1"/>
          </p:cNvSpPr>
          <p:nvPr>
            <p:ph idx="1"/>
          </p:nvPr>
        </p:nvSpPr>
        <p:spPr>
          <a:xfrm>
            <a:off x="179512" y="1844824"/>
            <a:ext cx="8581256" cy="3312368"/>
          </a:xfrm>
        </p:spPr>
        <p:txBody>
          <a:bodyPr/>
          <a:lstStyle/>
          <a:p>
            <a:pPr marL="457200" indent="-457200">
              <a:buFont typeface="Arial" panose="020B0604020202020204" pitchFamily="34" charset="0"/>
              <a:buChar char="•"/>
            </a:pPr>
            <a:r>
              <a:rPr lang="en-GB" sz="2400" dirty="0"/>
              <a:t>Cervical screening programmes </a:t>
            </a:r>
            <a:r>
              <a:rPr lang="en-GB" sz="2400" dirty="0" smtClean="0"/>
              <a:t>will be reviewed in the future to </a:t>
            </a:r>
            <a:r>
              <a:rPr lang="en-GB" sz="2400" dirty="0"/>
              <a:t>accommodate increasingly vaccinated </a:t>
            </a:r>
            <a:r>
              <a:rPr lang="en-GB" sz="2400" dirty="0" smtClean="0"/>
              <a:t>women </a:t>
            </a:r>
            <a:r>
              <a:rPr lang="en-GB" sz="2400" dirty="0"/>
              <a:t>where disease </a:t>
            </a:r>
            <a:r>
              <a:rPr lang="en-GB" sz="2400" dirty="0" smtClean="0"/>
              <a:t>will be rare.</a:t>
            </a:r>
            <a:endParaRPr lang="en-GB" sz="2400" dirty="0"/>
          </a:p>
          <a:p>
            <a:pPr marL="457200" lvl="0" indent="-457200">
              <a:buFont typeface="Arial" panose="020B0604020202020204" pitchFamily="34" charset="0"/>
              <a:buChar char="•"/>
            </a:pPr>
            <a:r>
              <a:rPr lang="en-GB" sz="2400" dirty="0" smtClean="0"/>
              <a:t>A new </a:t>
            </a:r>
            <a:r>
              <a:rPr lang="en-GB" sz="2400" dirty="0"/>
              <a:t>modelling study suggests that vaccinated women may only need three cervical screens in their lifetime (rather than the current 12 lifetime </a:t>
            </a:r>
            <a:r>
              <a:rPr lang="en-GB" sz="2400" dirty="0" smtClean="0"/>
              <a:t>screens).</a:t>
            </a:r>
          </a:p>
          <a:p>
            <a:pPr marL="457200" lvl="0" indent="-457200">
              <a:buFont typeface="Arial" panose="020B0604020202020204" pitchFamily="34" charset="0"/>
              <a:buChar char="•"/>
            </a:pPr>
            <a:r>
              <a:rPr lang="en-GB" sz="2400" dirty="0" smtClean="0"/>
              <a:t>At present cervical screening programmes remain unchanged given the existent population unvaccinated.  </a:t>
            </a:r>
          </a:p>
          <a:p>
            <a:pPr marL="457200" lvl="0" indent="-457200">
              <a:buFont typeface="Arial" panose="020B0604020202020204" pitchFamily="34" charset="0"/>
              <a:buChar char="•"/>
            </a:pPr>
            <a:r>
              <a:rPr lang="en-GB" sz="2400" dirty="0" smtClean="0"/>
              <a:t>Information on vaccination status is essential.</a:t>
            </a:r>
            <a:endParaRPr lang="en-GB" sz="24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53669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a:xfrm>
            <a:off x="685800" y="549275"/>
            <a:ext cx="8077200" cy="1008063"/>
          </a:xfrm>
        </p:spPr>
        <p:txBody>
          <a:bodyPr/>
          <a:lstStyle/>
          <a:p>
            <a:r>
              <a:rPr lang="en-GB" altLang="en-US" dirty="0" smtClean="0"/>
              <a:t>HPV</a:t>
            </a:r>
          </a:p>
        </p:txBody>
      </p:sp>
      <p:pic>
        <p:nvPicPr>
          <p:cNvPr id="57347" name="Picture 3"/>
          <p:cNvPicPr>
            <a:picLocks noGrp="1" noChangeAspect="1" noChangeArrowheads="1"/>
          </p:cNvPicPr>
          <p:nvPr>
            <p:ph idx="1"/>
          </p:nvPr>
        </p:nvPicPr>
        <p:blipFill>
          <a:blip r:embed="rId3"/>
          <a:srcRect/>
          <a:stretch>
            <a:fillRect/>
          </a:stretch>
        </p:blipFill>
        <p:spPr>
          <a:xfrm>
            <a:off x="2843213" y="1773238"/>
            <a:ext cx="5154612" cy="3598862"/>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82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5150" y="242888"/>
            <a:ext cx="47688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989138"/>
            <a:ext cx="55626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1738" y="3482975"/>
            <a:ext cx="41322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47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600" dirty="0" smtClean="0"/>
              <a:t>Attitudinal survey (</a:t>
            </a:r>
            <a:r>
              <a:rPr lang="en-GB" sz="3600" dirty="0" err="1" smtClean="0"/>
              <a:t>Eng</a:t>
            </a:r>
            <a:r>
              <a:rPr lang="en-GB" sz="3600" dirty="0" smtClean="0"/>
              <a:t>): 13-15 </a:t>
            </a:r>
            <a:br>
              <a:rPr lang="en-GB" sz="3600" dirty="0" smtClean="0"/>
            </a:br>
            <a:r>
              <a:rPr lang="en-GB" sz="3600" dirty="0" smtClean="0"/>
              <a:t>year olds and their parents</a:t>
            </a:r>
            <a:endParaRPr lang="en-GB" sz="3600" dirty="0"/>
          </a:p>
        </p:txBody>
      </p:sp>
      <p:sp>
        <p:nvSpPr>
          <p:cNvPr id="3" name="Content Placeholder 2"/>
          <p:cNvSpPr>
            <a:spLocks noGrp="1"/>
          </p:cNvSpPr>
          <p:nvPr>
            <p:ph idx="1"/>
          </p:nvPr>
        </p:nvSpPr>
        <p:spPr>
          <a:xfrm>
            <a:off x="539552" y="1772816"/>
            <a:ext cx="8221216" cy="3744416"/>
          </a:xfrm>
        </p:spPr>
        <p:txBody>
          <a:bodyPr/>
          <a:lstStyle/>
          <a:p>
            <a:pPr marL="0" indent="0" defTabSz="457200"/>
            <a:r>
              <a:rPr lang="en-GB" sz="2000" dirty="0">
                <a:solidFill>
                  <a:prstClr val="black"/>
                </a:solidFill>
                <a:ea typeface="ＭＳ Ｐゴシック" charset="0"/>
              </a:rPr>
              <a:t>1,306 </a:t>
            </a:r>
            <a:r>
              <a:rPr lang="en-GB" sz="2000" dirty="0" smtClean="0">
                <a:solidFill>
                  <a:prstClr val="black"/>
                </a:solidFill>
                <a:ea typeface="ＭＳ Ｐゴシック" charset="0"/>
              </a:rPr>
              <a:t>interviews across </a:t>
            </a:r>
            <a:r>
              <a:rPr lang="en-GB" sz="2000" dirty="0">
                <a:solidFill>
                  <a:prstClr val="black"/>
                </a:solidFill>
                <a:ea typeface="ＭＳ Ｐゴシック" charset="0"/>
              </a:rPr>
              <a:t>England </a:t>
            </a:r>
            <a:r>
              <a:rPr lang="en-GB" sz="2000" dirty="0" smtClean="0">
                <a:solidFill>
                  <a:prstClr val="black"/>
                </a:solidFill>
                <a:ea typeface="ＭＳ Ｐゴシック" charset="0"/>
              </a:rPr>
              <a:t>(654 parents &amp; 652 young people)</a:t>
            </a:r>
          </a:p>
          <a:p>
            <a:pPr marL="0" indent="0" defTabSz="457200"/>
            <a:endParaRPr lang="en-GB" sz="2000" dirty="0">
              <a:solidFill>
                <a:prstClr val="black"/>
              </a:solidFill>
              <a:ea typeface="ＭＳ Ｐゴシック" charset="0"/>
            </a:endParaRPr>
          </a:p>
          <a:p>
            <a:pPr marL="0" indent="0"/>
            <a:r>
              <a:rPr lang="en-GB" sz="2000" b="1" dirty="0" smtClean="0"/>
              <a:t>Key findings and messages:</a:t>
            </a:r>
          </a:p>
          <a:p>
            <a:pPr marL="358775" indent="-358775">
              <a:buFont typeface="Arial" panose="020B0604020202020204" pitchFamily="34" charset="0"/>
              <a:buChar char="•"/>
            </a:pPr>
            <a:r>
              <a:rPr lang="en-GB" sz="2000" dirty="0" smtClean="0"/>
              <a:t>Schools </a:t>
            </a:r>
            <a:r>
              <a:rPr lang="en-GB" sz="2000" dirty="0"/>
              <a:t>and health professionals </a:t>
            </a:r>
            <a:r>
              <a:rPr lang="en-GB" sz="2000" dirty="0" smtClean="0"/>
              <a:t>trusted </a:t>
            </a:r>
            <a:r>
              <a:rPr lang="en-GB" sz="2000" dirty="0"/>
              <a:t>sources of information</a:t>
            </a:r>
          </a:p>
          <a:p>
            <a:pPr marL="358775" indent="-358775">
              <a:buFont typeface="Arial" panose="020B0604020202020204" pitchFamily="34" charset="0"/>
              <a:buChar char="•"/>
            </a:pPr>
            <a:r>
              <a:rPr lang="en-GB" sz="2000" dirty="0"/>
              <a:t>Y</a:t>
            </a:r>
            <a:r>
              <a:rPr lang="en-GB" sz="2000" dirty="0" smtClean="0"/>
              <a:t>oung </a:t>
            </a:r>
            <a:r>
              <a:rPr lang="en-GB" sz="2000" dirty="0"/>
              <a:t>people who had received information about vaccines </a:t>
            </a:r>
            <a:r>
              <a:rPr lang="en-GB" sz="2000" dirty="0" smtClean="0"/>
              <a:t>were more </a:t>
            </a:r>
            <a:r>
              <a:rPr lang="en-GB" sz="2000" dirty="0"/>
              <a:t>likely to consider them important</a:t>
            </a:r>
          </a:p>
          <a:p>
            <a:pPr marL="358775" indent="-358775">
              <a:buFont typeface="Arial" panose="020B0604020202020204" pitchFamily="34" charset="0"/>
              <a:buChar char="•"/>
            </a:pPr>
            <a:r>
              <a:rPr lang="en-GB" sz="2000" dirty="0" smtClean="0"/>
              <a:t>Most </a:t>
            </a:r>
            <a:r>
              <a:rPr lang="en-GB" sz="2000" dirty="0"/>
              <a:t>teenagers believe vaccines to be safe and effective</a:t>
            </a:r>
          </a:p>
          <a:p>
            <a:pPr marL="358775" indent="-358775">
              <a:buFont typeface="Arial" panose="020B0604020202020204" pitchFamily="34" charset="0"/>
              <a:buChar char="•"/>
            </a:pPr>
            <a:r>
              <a:rPr lang="en-GB" sz="2000" dirty="0" smtClean="0"/>
              <a:t>Social </a:t>
            </a:r>
            <a:r>
              <a:rPr lang="en-GB" sz="2000" dirty="0"/>
              <a:t>media </a:t>
            </a:r>
            <a:r>
              <a:rPr lang="en-GB" sz="2000" dirty="0" smtClean="0"/>
              <a:t>had less of </a:t>
            </a:r>
            <a:r>
              <a:rPr lang="en-GB" sz="2000" dirty="0"/>
              <a:t>an </a:t>
            </a:r>
            <a:r>
              <a:rPr lang="en-GB" sz="2000" dirty="0" smtClean="0"/>
              <a:t>influence than expected</a:t>
            </a:r>
            <a:endParaRPr lang="en-GB" sz="2000" dirty="0"/>
          </a:p>
          <a:p>
            <a:pPr marL="358775" indent="-358775">
              <a:buFont typeface="Arial" panose="020B0604020202020204" pitchFamily="34" charset="0"/>
              <a:buChar char="•"/>
            </a:pPr>
            <a:r>
              <a:rPr lang="en-GB" sz="2000" dirty="0" smtClean="0"/>
              <a:t>Essential </a:t>
            </a:r>
            <a:r>
              <a:rPr lang="en-GB" sz="2000" dirty="0"/>
              <a:t>that the </a:t>
            </a:r>
            <a:r>
              <a:rPr lang="en-GB" sz="2000" dirty="0" smtClean="0"/>
              <a:t>HPV information </a:t>
            </a:r>
            <a:r>
              <a:rPr lang="en-GB" sz="2000" dirty="0"/>
              <a:t>leaflet is sent out with the consent form to all parents/teenagers</a:t>
            </a:r>
          </a:p>
          <a:p>
            <a:pPr marL="358775" indent="-358775">
              <a:buFont typeface="Arial" panose="020B0604020202020204" pitchFamily="34" charset="0"/>
              <a:buChar char="•"/>
            </a:pPr>
            <a:r>
              <a:rPr lang="en-GB" sz="2000" dirty="0" smtClean="0"/>
              <a:t>Parents </a:t>
            </a:r>
            <a:r>
              <a:rPr lang="en-GB" sz="2000" dirty="0"/>
              <a:t>and teenagers generally </a:t>
            </a:r>
            <a:r>
              <a:rPr lang="en-GB" sz="2000" dirty="0" smtClean="0"/>
              <a:t>agree</a:t>
            </a:r>
            <a:endParaRPr lang="en-GB" sz="2000" dirty="0"/>
          </a:p>
        </p:txBody>
      </p:sp>
    </p:spTree>
    <p:extLst>
      <p:ext uri="{BB962C8B-B14F-4D97-AF65-F5344CB8AC3E}">
        <p14:creationId xmlns:p14="http://schemas.microsoft.com/office/powerpoint/2010/main" val="1611296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t>HPV vaccine uptake</a:t>
            </a:r>
            <a:endParaRPr lang="en-GB" dirty="0"/>
          </a:p>
        </p:txBody>
      </p:sp>
    </p:spTree>
    <p:extLst>
      <p:ext uri="{BB962C8B-B14F-4D97-AF65-F5344CB8AC3E}">
        <p14:creationId xmlns:p14="http://schemas.microsoft.com/office/powerpoint/2010/main" val="491581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7344816" cy="707886"/>
          </a:xfrm>
          <a:prstGeom prst="rect">
            <a:avLst/>
          </a:prstGeom>
          <a:noFill/>
        </p:spPr>
        <p:txBody>
          <a:bodyPr wrap="square" rtlCol="0">
            <a:spAutoFit/>
          </a:bodyPr>
          <a:lstStyle/>
          <a:p>
            <a:pPr algn="ctr" eaLnBrk="0" fontAlgn="base" hangingPunct="0">
              <a:spcBef>
                <a:spcPct val="0"/>
              </a:spcBef>
              <a:spcAft>
                <a:spcPct val="0"/>
              </a:spcAft>
            </a:pPr>
            <a:r>
              <a:rPr lang="en-GB" sz="2000" b="1" dirty="0">
                <a:solidFill>
                  <a:srgbClr val="00B5CC"/>
                </a:solidFill>
                <a:latin typeface="+mj-lt"/>
                <a:ea typeface="+mj-ea"/>
                <a:cs typeface="+mj-cs"/>
              </a:rPr>
              <a:t>HPV vaccination uptake rates in Northern Ireland, </a:t>
            </a:r>
            <a:endParaRPr lang="en-GB" sz="2000" b="1" dirty="0" smtClean="0">
              <a:solidFill>
                <a:srgbClr val="00B5CC"/>
              </a:solidFill>
              <a:latin typeface="+mj-lt"/>
              <a:ea typeface="+mj-ea"/>
              <a:cs typeface="+mj-cs"/>
            </a:endParaRPr>
          </a:p>
          <a:p>
            <a:pPr algn="ctr" eaLnBrk="0" fontAlgn="base" hangingPunct="0">
              <a:spcBef>
                <a:spcPct val="0"/>
              </a:spcBef>
              <a:spcAft>
                <a:spcPct val="0"/>
              </a:spcAft>
            </a:pPr>
            <a:r>
              <a:rPr lang="en-GB" sz="2000" b="1" dirty="0" smtClean="0">
                <a:solidFill>
                  <a:srgbClr val="00B5CC"/>
                </a:solidFill>
                <a:latin typeface="+mj-lt"/>
                <a:ea typeface="+mj-ea"/>
                <a:cs typeface="+mj-cs"/>
              </a:rPr>
              <a:t>year </a:t>
            </a:r>
            <a:r>
              <a:rPr lang="en-GB" sz="2000" b="1" dirty="0">
                <a:solidFill>
                  <a:srgbClr val="00B5CC"/>
                </a:solidFill>
                <a:latin typeface="+mj-lt"/>
                <a:ea typeface="+mj-ea"/>
                <a:cs typeface="+mj-cs"/>
              </a:rPr>
              <a:t>9 &amp; 10 girls completing full course, </a:t>
            </a:r>
            <a:r>
              <a:rPr lang="en-GB" sz="2000" b="1" dirty="0" smtClean="0">
                <a:solidFill>
                  <a:srgbClr val="00B5CC"/>
                </a:solidFill>
                <a:latin typeface="+mj-lt"/>
                <a:ea typeface="+mj-ea"/>
                <a:cs typeface="+mj-cs"/>
              </a:rPr>
              <a:t>2009-2018</a:t>
            </a:r>
            <a:endParaRPr lang="en-GB" sz="2000" b="1" dirty="0">
              <a:solidFill>
                <a:srgbClr val="00B5CC"/>
              </a:solidFill>
              <a:latin typeface="+mj-lt"/>
              <a:ea typeface="+mj-ea"/>
              <a:cs typeface="+mj-cs"/>
            </a:endParaRPr>
          </a:p>
        </p:txBody>
      </p:sp>
      <p:sp>
        <p:nvSpPr>
          <p:cNvPr id="5" name="TextBox 4"/>
          <p:cNvSpPr txBox="1"/>
          <p:nvPr/>
        </p:nvSpPr>
        <p:spPr>
          <a:xfrm>
            <a:off x="1079612" y="5232833"/>
            <a:ext cx="4320480" cy="292388"/>
          </a:xfrm>
          <a:prstGeom prst="rect">
            <a:avLst/>
          </a:prstGeom>
          <a:noFill/>
        </p:spPr>
        <p:txBody>
          <a:bodyPr wrap="square" rtlCol="0">
            <a:spAutoFit/>
          </a:bodyPr>
          <a:lstStyle/>
          <a:p>
            <a:r>
              <a:rPr lang="en-GB" sz="1300" dirty="0" smtClean="0">
                <a:solidFill>
                  <a:schemeClr val="bg2"/>
                </a:solidFill>
              </a:rPr>
              <a:t>Source: Northern Ireland Child Health System</a:t>
            </a:r>
            <a:endParaRPr lang="en-GB" sz="1300" dirty="0">
              <a:solidFill>
                <a:schemeClr val="bg2"/>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59"/>
            <a:ext cx="5289447" cy="396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07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87" y="332656"/>
            <a:ext cx="8711646" cy="568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140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Mappp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023938"/>
            <a:ext cx="8329612"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4854575" y="5045075"/>
            <a:ext cx="106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algn="ctr" eaLnBrk="1" fontAlgn="base" hangingPunct="1">
              <a:spcBef>
                <a:spcPct val="0"/>
              </a:spcBef>
              <a:spcAft>
                <a:spcPct val="0"/>
              </a:spcAft>
              <a:buFontTx/>
              <a:buNone/>
            </a:pPr>
            <a:r>
              <a:rPr lang="en-GB" altLang="en-US" sz="1600" b="1" smtClean="0">
                <a:solidFill>
                  <a:srgbClr val="000000"/>
                </a:solidFill>
                <a:latin typeface="Tahoma" pitchFamily="34" charset="0"/>
              </a:rPr>
              <a:t>SHSCT</a:t>
            </a:r>
          </a:p>
          <a:p>
            <a:pPr algn="ctr" eaLnBrk="1" fontAlgn="base" hangingPunct="1">
              <a:spcBef>
                <a:spcPct val="0"/>
              </a:spcBef>
              <a:spcAft>
                <a:spcPct val="0"/>
              </a:spcAft>
              <a:buFontTx/>
              <a:buNone/>
            </a:pPr>
            <a:r>
              <a:rPr lang="en-GB" altLang="en-US" sz="1600" b="1" smtClean="0">
                <a:solidFill>
                  <a:srgbClr val="000000"/>
                </a:solidFill>
                <a:latin typeface="Tahoma" pitchFamily="34" charset="0"/>
              </a:rPr>
              <a:t>76.5%</a:t>
            </a:r>
          </a:p>
          <a:p>
            <a:pPr algn="ctr" eaLnBrk="1" fontAlgn="base" hangingPunct="1">
              <a:spcBef>
                <a:spcPct val="0"/>
              </a:spcBef>
              <a:spcAft>
                <a:spcPct val="0"/>
              </a:spcAft>
              <a:buFontTx/>
              <a:buNone/>
            </a:pPr>
            <a:r>
              <a:rPr lang="en-GB" altLang="en-US" sz="1600" b="1" smtClean="0">
                <a:solidFill>
                  <a:srgbClr val="3333CC"/>
                </a:solidFill>
                <a:latin typeface="Tahoma" pitchFamily="34" charset="0"/>
              </a:rPr>
              <a:t>(75.0%)</a:t>
            </a:r>
          </a:p>
        </p:txBody>
      </p:sp>
      <p:sp>
        <p:nvSpPr>
          <p:cNvPr id="2052" name="Text Box 11"/>
          <p:cNvSpPr txBox="1">
            <a:spLocks noChangeArrowheads="1"/>
          </p:cNvSpPr>
          <p:nvPr/>
        </p:nvSpPr>
        <p:spPr bwMode="auto">
          <a:xfrm>
            <a:off x="3187700" y="3898900"/>
            <a:ext cx="106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algn="ctr" eaLnBrk="1" fontAlgn="base" hangingPunct="1">
              <a:spcBef>
                <a:spcPct val="0"/>
              </a:spcBef>
              <a:spcAft>
                <a:spcPct val="0"/>
              </a:spcAft>
              <a:buFontTx/>
              <a:buNone/>
            </a:pPr>
            <a:r>
              <a:rPr lang="en-GB" altLang="en-US" sz="1600" b="1" smtClean="0">
                <a:solidFill>
                  <a:srgbClr val="000000"/>
                </a:solidFill>
                <a:latin typeface="Tahoma" pitchFamily="34" charset="0"/>
              </a:rPr>
              <a:t>WHSCT</a:t>
            </a:r>
          </a:p>
          <a:p>
            <a:pPr algn="ctr" eaLnBrk="1" fontAlgn="base" hangingPunct="1">
              <a:spcBef>
                <a:spcPct val="0"/>
              </a:spcBef>
              <a:spcAft>
                <a:spcPct val="0"/>
              </a:spcAft>
              <a:buFontTx/>
              <a:buNone/>
            </a:pPr>
            <a:r>
              <a:rPr lang="en-GB" altLang="en-US" sz="1600" b="1" smtClean="0">
                <a:solidFill>
                  <a:srgbClr val="000000"/>
                </a:solidFill>
                <a:latin typeface="Tahoma" pitchFamily="34" charset="0"/>
              </a:rPr>
              <a:t>78.5%</a:t>
            </a:r>
          </a:p>
          <a:p>
            <a:pPr algn="ctr" eaLnBrk="1" fontAlgn="base" hangingPunct="1">
              <a:spcBef>
                <a:spcPct val="0"/>
              </a:spcBef>
              <a:spcAft>
                <a:spcPct val="0"/>
              </a:spcAft>
              <a:buFontTx/>
              <a:buNone/>
            </a:pPr>
            <a:r>
              <a:rPr lang="en-GB" altLang="en-US" sz="1600" b="1" smtClean="0">
                <a:solidFill>
                  <a:srgbClr val="3333CC"/>
                </a:solidFill>
                <a:latin typeface="Tahoma" pitchFamily="34" charset="0"/>
              </a:rPr>
              <a:t>(79.5%)</a:t>
            </a:r>
          </a:p>
        </p:txBody>
      </p:sp>
      <p:sp>
        <p:nvSpPr>
          <p:cNvPr id="2053" name="Text Box 21"/>
          <p:cNvSpPr txBox="1">
            <a:spLocks noChangeArrowheads="1"/>
          </p:cNvSpPr>
          <p:nvPr/>
        </p:nvSpPr>
        <p:spPr bwMode="auto">
          <a:xfrm>
            <a:off x="5224463" y="2525713"/>
            <a:ext cx="211296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algn="ctr" eaLnBrk="1" fontAlgn="base" hangingPunct="1">
              <a:spcBef>
                <a:spcPct val="0"/>
              </a:spcBef>
              <a:spcAft>
                <a:spcPct val="0"/>
              </a:spcAft>
              <a:buFontTx/>
              <a:buNone/>
            </a:pPr>
            <a:r>
              <a:rPr lang="en-GB" altLang="en-US" sz="1600" b="1" smtClean="0">
                <a:solidFill>
                  <a:srgbClr val="000000"/>
                </a:solidFill>
                <a:latin typeface="Tahoma" pitchFamily="34" charset="0"/>
              </a:rPr>
              <a:t>NHSCT </a:t>
            </a:r>
          </a:p>
          <a:p>
            <a:pPr algn="ctr" eaLnBrk="1" fontAlgn="base" hangingPunct="1">
              <a:spcBef>
                <a:spcPct val="0"/>
              </a:spcBef>
              <a:spcAft>
                <a:spcPct val="0"/>
              </a:spcAft>
              <a:buFontTx/>
              <a:buNone/>
            </a:pPr>
            <a:r>
              <a:rPr lang="en-GB" altLang="en-US" sz="1600" b="1" smtClean="0">
                <a:solidFill>
                  <a:srgbClr val="000000"/>
                </a:solidFill>
                <a:latin typeface="Tahoma" pitchFamily="34" charset="0"/>
              </a:rPr>
              <a:t>85.0%</a:t>
            </a:r>
          </a:p>
          <a:p>
            <a:pPr algn="ctr" eaLnBrk="1" fontAlgn="base" hangingPunct="1">
              <a:spcBef>
                <a:spcPct val="0"/>
              </a:spcBef>
              <a:spcAft>
                <a:spcPct val="0"/>
              </a:spcAft>
              <a:buFontTx/>
              <a:buNone/>
            </a:pPr>
            <a:r>
              <a:rPr lang="en-GB" altLang="en-US" sz="1600" b="1" smtClean="0">
                <a:solidFill>
                  <a:srgbClr val="3333CC"/>
                </a:solidFill>
                <a:latin typeface="Tahoma" pitchFamily="34" charset="0"/>
              </a:rPr>
              <a:t>(86.5%) </a:t>
            </a:r>
          </a:p>
          <a:p>
            <a:pPr algn="ctr" eaLnBrk="1" fontAlgn="base" hangingPunct="1">
              <a:spcBef>
                <a:spcPct val="0"/>
              </a:spcBef>
              <a:spcAft>
                <a:spcPct val="0"/>
              </a:spcAft>
              <a:buFontTx/>
              <a:buNone/>
            </a:pPr>
            <a:endParaRPr lang="en-GB" altLang="en-US" sz="1600" b="1" smtClean="0">
              <a:solidFill>
                <a:srgbClr val="3333CC"/>
              </a:solidFill>
              <a:latin typeface="Tahoma" pitchFamily="34" charset="0"/>
            </a:endParaRPr>
          </a:p>
        </p:txBody>
      </p:sp>
      <p:sp>
        <p:nvSpPr>
          <p:cNvPr id="2054" name="Text Box 22"/>
          <p:cNvSpPr txBox="1">
            <a:spLocks noChangeArrowheads="1"/>
          </p:cNvSpPr>
          <p:nvPr/>
        </p:nvSpPr>
        <p:spPr bwMode="auto">
          <a:xfrm>
            <a:off x="6837363" y="4630738"/>
            <a:ext cx="1066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algn="ctr" eaLnBrk="1" fontAlgn="base" hangingPunct="1">
              <a:spcBef>
                <a:spcPct val="0"/>
              </a:spcBef>
              <a:spcAft>
                <a:spcPct val="0"/>
              </a:spcAft>
              <a:buFontTx/>
              <a:buNone/>
            </a:pPr>
            <a:r>
              <a:rPr lang="en-GB" altLang="en-US" sz="1600" b="1" smtClean="0">
                <a:solidFill>
                  <a:srgbClr val="000000"/>
                </a:solidFill>
                <a:latin typeface="Tahoma" pitchFamily="34" charset="0"/>
              </a:rPr>
              <a:t>SEHSCT</a:t>
            </a:r>
          </a:p>
          <a:p>
            <a:pPr algn="ctr" eaLnBrk="1" fontAlgn="base" hangingPunct="1">
              <a:spcBef>
                <a:spcPct val="0"/>
              </a:spcBef>
              <a:spcAft>
                <a:spcPct val="0"/>
              </a:spcAft>
              <a:buFontTx/>
              <a:buNone/>
            </a:pPr>
            <a:r>
              <a:rPr lang="en-GB" altLang="en-US" sz="1600" b="1" smtClean="0">
                <a:solidFill>
                  <a:srgbClr val="000000"/>
                </a:solidFill>
                <a:latin typeface="Tahoma" pitchFamily="34" charset="0"/>
              </a:rPr>
              <a:t>80.1%</a:t>
            </a:r>
          </a:p>
          <a:p>
            <a:pPr algn="ctr" eaLnBrk="1" fontAlgn="base" hangingPunct="1">
              <a:spcBef>
                <a:spcPct val="0"/>
              </a:spcBef>
              <a:spcAft>
                <a:spcPct val="0"/>
              </a:spcAft>
              <a:buFontTx/>
              <a:buNone/>
            </a:pPr>
            <a:r>
              <a:rPr lang="en-GB" altLang="en-US" sz="1600" b="1" smtClean="0">
                <a:solidFill>
                  <a:srgbClr val="3333CC"/>
                </a:solidFill>
                <a:latin typeface="Tahoma" pitchFamily="34" charset="0"/>
              </a:rPr>
              <a:t>(84.9%)</a:t>
            </a:r>
          </a:p>
        </p:txBody>
      </p:sp>
      <p:sp>
        <p:nvSpPr>
          <p:cNvPr id="2055" name="Text Box 28"/>
          <p:cNvSpPr txBox="1">
            <a:spLocks noChangeArrowheads="1"/>
          </p:cNvSpPr>
          <p:nvPr/>
        </p:nvSpPr>
        <p:spPr bwMode="auto">
          <a:xfrm>
            <a:off x="7694613" y="3186113"/>
            <a:ext cx="1524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algn="ctr" eaLnBrk="1" fontAlgn="base" hangingPunct="1">
              <a:spcBef>
                <a:spcPct val="0"/>
              </a:spcBef>
              <a:spcAft>
                <a:spcPct val="0"/>
              </a:spcAft>
              <a:buFontTx/>
              <a:buNone/>
            </a:pPr>
            <a:r>
              <a:rPr lang="en-GB" altLang="en-US" sz="1600" b="1" smtClean="0">
                <a:solidFill>
                  <a:srgbClr val="000000"/>
                </a:solidFill>
                <a:latin typeface="Tahoma" pitchFamily="34" charset="0"/>
              </a:rPr>
              <a:t>BHSCT </a:t>
            </a:r>
          </a:p>
          <a:p>
            <a:pPr algn="ctr" eaLnBrk="1" fontAlgn="base" hangingPunct="1">
              <a:spcBef>
                <a:spcPct val="0"/>
              </a:spcBef>
              <a:spcAft>
                <a:spcPct val="0"/>
              </a:spcAft>
              <a:buFontTx/>
              <a:buNone/>
            </a:pPr>
            <a:r>
              <a:rPr lang="en-GB" altLang="en-US" sz="1600" b="1" smtClean="0">
                <a:solidFill>
                  <a:srgbClr val="000000"/>
                </a:solidFill>
                <a:latin typeface="Tahoma" pitchFamily="34" charset="0"/>
              </a:rPr>
              <a:t>83.9%</a:t>
            </a:r>
          </a:p>
          <a:p>
            <a:pPr algn="ctr" eaLnBrk="1" fontAlgn="base" hangingPunct="1">
              <a:spcBef>
                <a:spcPct val="0"/>
              </a:spcBef>
              <a:spcAft>
                <a:spcPct val="0"/>
              </a:spcAft>
              <a:buFontTx/>
              <a:buNone/>
            </a:pPr>
            <a:r>
              <a:rPr lang="en-GB" altLang="en-US" sz="1600" b="1" smtClean="0">
                <a:solidFill>
                  <a:srgbClr val="3333CC"/>
                </a:solidFill>
                <a:latin typeface="Tahoma" pitchFamily="34" charset="0"/>
              </a:rPr>
              <a:t>(85.9%)</a:t>
            </a:r>
          </a:p>
          <a:p>
            <a:pPr algn="ctr" eaLnBrk="1" fontAlgn="base" hangingPunct="1">
              <a:spcBef>
                <a:spcPct val="0"/>
              </a:spcBef>
              <a:spcAft>
                <a:spcPct val="0"/>
              </a:spcAft>
              <a:buFontTx/>
              <a:buNone/>
            </a:pPr>
            <a:endParaRPr lang="en-GB" altLang="en-US" sz="1600" b="1" smtClean="0">
              <a:solidFill>
                <a:srgbClr val="3333CC"/>
              </a:solidFill>
              <a:latin typeface="Tahoma" pitchFamily="34" charset="0"/>
            </a:endParaRPr>
          </a:p>
        </p:txBody>
      </p:sp>
      <p:sp>
        <p:nvSpPr>
          <p:cNvPr id="2056" name="Rectangle 34"/>
          <p:cNvSpPr>
            <a:spLocks noChangeArrowheads="1"/>
          </p:cNvSpPr>
          <p:nvPr/>
        </p:nvSpPr>
        <p:spPr bwMode="auto">
          <a:xfrm>
            <a:off x="322263" y="708025"/>
            <a:ext cx="262731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r>
              <a:rPr lang="en-GB" altLang="en-US" sz="1400" smtClean="0">
                <a:solidFill>
                  <a:srgbClr val="000000"/>
                </a:solidFill>
                <a:latin typeface="Arial" charset="0"/>
              </a:rPr>
              <a:t>Northern Trust (NHSCT) – 85.0% (</a:t>
            </a:r>
            <a:r>
              <a:rPr lang="en-GB" altLang="en-US" sz="1400" smtClean="0">
                <a:solidFill>
                  <a:srgbClr val="3333CC"/>
                </a:solidFill>
                <a:latin typeface="Arial" charset="0"/>
              </a:rPr>
              <a:t>86.5%)</a:t>
            </a:r>
          </a:p>
          <a:p>
            <a:pPr eaLnBrk="1" fontAlgn="base" hangingPunct="1">
              <a:spcBef>
                <a:spcPct val="0"/>
              </a:spcBef>
              <a:spcAft>
                <a:spcPct val="0"/>
              </a:spcAft>
              <a:buFontTx/>
              <a:buNone/>
            </a:pPr>
            <a:r>
              <a:rPr lang="en-GB" altLang="en-US" sz="1400" smtClean="0">
                <a:solidFill>
                  <a:srgbClr val="000000"/>
                </a:solidFill>
                <a:latin typeface="Arial" charset="0"/>
              </a:rPr>
              <a:t>Belfast Trust (BHSCT) – 83.9% </a:t>
            </a:r>
            <a:r>
              <a:rPr lang="en-GB" altLang="en-US" sz="1400" smtClean="0">
                <a:solidFill>
                  <a:srgbClr val="3333CC"/>
                </a:solidFill>
                <a:latin typeface="Arial" charset="0"/>
              </a:rPr>
              <a:t>(85.9%) </a:t>
            </a:r>
          </a:p>
          <a:p>
            <a:pPr eaLnBrk="1" fontAlgn="base" hangingPunct="1">
              <a:spcBef>
                <a:spcPct val="0"/>
              </a:spcBef>
              <a:spcAft>
                <a:spcPct val="0"/>
              </a:spcAft>
              <a:buFontTx/>
              <a:buNone/>
            </a:pPr>
            <a:r>
              <a:rPr lang="en-GB" altLang="en-US" sz="1400" smtClean="0">
                <a:solidFill>
                  <a:srgbClr val="000000"/>
                </a:solidFill>
                <a:latin typeface="Arial" charset="0"/>
              </a:rPr>
              <a:t>South Eastern Trust (SEHSCT) – 80.1% (</a:t>
            </a:r>
            <a:r>
              <a:rPr lang="en-GB" altLang="en-US" sz="1400" smtClean="0">
                <a:solidFill>
                  <a:srgbClr val="3333CC"/>
                </a:solidFill>
                <a:latin typeface="Arial" charset="0"/>
              </a:rPr>
              <a:t>84.9%)</a:t>
            </a:r>
          </a:p>
          <a:p>
            <a:pPr eaLnBrk="1" fontAlgn="base" hangingPunct="1">
              <a:spcBef>
                <a:spcPct val="0"/>
              </a:spcBef>
              <a:spcAft>
                <a:spcPct val="0"/>
              </a:spcAft>
              <a:buFontTx/>
              <a:buNone/>
            </a:pPr>
            <a:r>
              <a:rPr lang="en-GB" altLang="en-US" sz="1400" smtClean="0">
                <a:solidFill>
                  <a:srgbClr val="000000"/>
                </a:solidFill>
                <a:latin typeface="Arial" charset="0"/>
              </a:rPr>
              <a:t>Southern Trust (SHSCT) – 76.5% (</a:t>
            </a:r>
            <a:r>
              <a:rPr lang="en-GB" altLang="en-US" sz="1400" smtClean="0">
                <a:solidFill>
                  <a:srgbClr val="3333CC"/>
                </a:solidFill>
                <a:latin typeface="Arial" charset="0"/>
              </a:rPr>
              <a:t>75.0%)</a:t>
            </a:r>
          </a:p>
          <a:p>
            <a:pPr eaLnBrk="1" fontAlgn="base" hangingPunct="1">
              <a:spcBef>
                <a:spcPct val="0"/>
              </a:spcBef>
              <a:spcAft>
                <a:spcPct val="0"/>
              </a:spcAft>
              <a:buFontTx/>
              <a:buNone/>
            </a:pPr>
            <a:r>
              <a:rPr lang="en-GB" altLang="en-US" sz="1400" smtClean="0">
                <a:solidFill>
                  <a:srgbClr val="000000"/>
                </a:solidFill>
                <a:latin typeface="Arial" charset="0"/>
              </a:rPr>
              <a:t>Western Trust (WHSCT) – 78.5% </a:t>
            </a:r>
            <a:r>
              <a:rPr lang="en-GB" altLang="en-US" sz="1400" smtClean="0">
                <a:solidFill>
                  <a:srgbClr val="3333CC"/>
                </a:solidFill>
                <a:latin typeface="Arial" charset="0"/>
              </a:rPr>
              <a:t>(79.5%)</a:t>
            </a:r>
          </a:p>
          <a:p>
            <a:pPr eaLnBrk="1" fontAlgn="base" hangingPunct="1">
              <a:spcBef>
                <a:spcPct val="0"/>
              </a:spcBef>
              <a:spcAft>
                <a:spcPct val="0"/>
              </a:spcAft>
              <a:buFontTx/>
              <a:buNone/>
            </a:pPr>
            <a:endParaRPr lang="en-US" altLang="en-US" sz="1600" smtClean="0">
              <a:solidFill>
                <a:srgbClr val="000000"/>
              </a:solidFill>
              <a:latin typeface="Arial" charset="0"/>
            </a:endParaRPr>
          </a:p>
        </p:txBody>
      </p:sp>
      <p:sp>
        <p:nvSpPr>
          <p:cNvPr id="2057" name="Rectangle 37"/>
          <p:cNvSpPr>
            <a:spLocks noChangeArrowheads="1"/>
          </p:cNvSpPr>
          <p:nvPr/>
        </p:nvSpPr>
        <p:spPr bwMode="auto">
          <a:xfrm>
            <a:off x="177800" y="1212850"/>
            <a:ext cx="144463" cy="1444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endParaRPr lang="en-US" altLang="en-US" sz="2400" b="1" smtClean="0">
              <a:solidFill>
                <a:srgbClr val="000000"/>
              </a:solidFill>
            </a:endParaRPr>
          </a:p>
        </p:txBody>
      </p:sp>
      <p:sp>
        <p:nvSpPr>
          <p:cNvPr id="2058" name="Text Box 40"/>
          <p:cNvSpPr txBox="1">
            <a:spLocks noChangeArrowheads="1"/>
          </p:cNvSpPr>
          <p:nvPr/>
        </p:nvSpPr>
        <p:spPr bwMode="auto">
          <a:xfrm>
            <a:off x="293688" y="171450"/>
            <a:ext cx="89249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algn="ctr" eaLnBrk="1" fontAlgn="base" hangingPunct="1">
              <a:spcBef>
                <a:spcPct val="0"/>
              </a:spcBef>
              <a:spcAft>
                <a:spcPct val="0"/>
              </a:spcAft>
              <a:buFontTx/>
              <a:buNone/>
            </a:pPr>
            <a:r>
              <a:rPr lang="en-GB" altLang="en-US" sz="1600" b="1" smtClean="0">
                <a:solidFill>
                  <a:srgbClr val="000000"/>
                </a:solidFill>
                <a:latin typeface="Arial" charset="0"/>
              </a:rPr>
              <a:t>HPV vaccination uptake rates in Northern Ireland, year 9 girls </a:t>
            </a:r>
          </a:p>
          <a:p>
            <a:pPr algn="ctr" eaLnBrk="1" fontAlgn="base" hangingPunct="1">
              <a:spcBef>
                <a:spcPct val="0"/>
              </a:spcBef>
              <a:spcAft>
                <a:spcPct val="0"/>
              </a:spcAft>
              <a:buFontTx/>
              <a:buNone/>
            </a:pPr>
            <a:r>
              <a:rPr lang="en-GB" altLang="en-US" sz="1600" b="1" smtClean="0">
                <a:solidFill>
                  <a:srgbClr val="000000"/>
                </a:solidFill>
                <a:latin typeface="Arial" charset="0"/>
              </a:rPr>
              <a:t>completing dose 1, by trust</a:t>
            </a:r>
            <a:r>
              <a:rPr lang="en-GB" altLang="en-US" sz="1600" b="1" smtClean="0">
                <a:solidFill>
                  <a:srgbClr val="3333CC"/>
                </a:solidFill>
                <a:latin typeface="Arial" charset="0"/>
              </a:rPr>
              <a:t>, 2016-17 </a:t>
            </a:r>
            <a:r>
              <a:rPr lang="en-GB" altLang="en-US" sz="1600" b="1" smtClean="0">
                <a:solidFill>
                  <a:srgbClr val="000000"/>
                </a:solidFill>
                <a:latin typeface="Arial" charset="0"/>
              </a:rPr>
              <a:t>and 2017-18</a:t>
            </a:r>
            <a:endParaRPr lang="en-US" altLang="en-US" sz="1600" b="1" smtClean="0">
              <a:solidFill>
                <a:srgbClr val="000000"/>
              </a:solidFill>
              <a:latin typeface="Arial" charset="0"/>
            </a:endParaRPr>
          </a:p>
        </p:txBody>
      </p:sp>
      <p:sp>
        <p:nvSpPr>
          <p:cNvPr id="2059" name="Rectangle 41"/>
          <p:cNvSpPr>
            <a:spLocks noChangeArrowheads="1"/>
          </p:cNvSpPr>
          <p:nvPr/>
        </p:nvSpPr>
        <p:spPr bwMode="auto">
          <a:xfrm>
            <a:off x="177800" y="1428750"/>
            <a:ext cx="144463" cy="144463"/>
          </a:xfrm>
          <a:prstGeom prst="rect">
            <a:avLst/>
          </a:prstGeom>
          <a:solidFill>
            <a:srgbClr val="66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endParaRPr lang="en-US" altLang="en-US" sz="2400" b="1" smtClean="0">
              <a:solidFill>
                <a:srgbClr val="000000"/>
              </a:solidFill>
            </a:endParaRPr>
          </a:p>
        </p:txBody>
      </p:sp>
      <p:sp>
        <p:nvSpPr>
          <p:cNvPr id="2060" name="Rectangle 42"/>
          <p:cNvSpPr>
            <a:spLocks noChangeArrowheads="1"/>
          </p:cNvSpPr>
          <p:nvPr/>
        </p:nvSpPr>
        <p:spPr bwMode="auto">
          <a:xfrm>
            <a:off x="177800" y="1644650"/>
            <a:ext cx="144463" cy="14446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endParaRPr lang="en-US" altLang="en-US" sz="2400" b="1" smtClean="0">
              <a:solidFill>
                <a:srgbClr val="000000"/>
              </a:solidFill>
            </a:endParaRPr>
          </a:p>
        </p:txBody>
      </p:sp>
      <p:sp>
        <p:nvSpPr>
          <p:cNvPr id="2061" name="Rectangle 43"/>
          <p:cNvSpPr>
            <a:spLocks noChangeArrowheads="1"/>
          </p:cNvSpPr>
          <p:nvPr/>
        </p:nvSpPr>
        <p:spPr bwMode="auto">
          <a:xfrm>
            <a:off x="177800" y="2076450"/>
            <a:ext cx="144463" cy="14446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endParaRPr lang="en-US" altLang="en-US" sz="2400" b="1" smtClean="0">
              <a:solidFill>
                <a:srgbClr val="000000"/>
              </a:solidFill>
            </a:endParaRPr>
          </a:p>
        </p:txBody>
      </p:sp>
      <p:sp>
        <p:nvSpPr>
          <p:cNvPr id="2062" name="Rectangle 44"/>
          <p:cNvSpPr>
            <a:spLocks noChangeArrowheads="1"/>
          </p:cNvSpPr>
          <p:nvPr/>
        </p:nvSpPr>
        <p:spPr bwMode="auto">
          <a:xfrm>
            <a:off x="177800" y="1860550"/>
            <a:ext cx="144463" cy="1444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endParaRPr lang="en-US" altLang="en-US" sz="2400" b="1" smtClean="0">
              <a:solidFill>
                <a:srgbClr val="000000"/>
              </a:solidFill>
            </a:endParaRPr>
          </a:p>
        </p:txBody>
      </p:sp>
      <p:sp>
        <p:nvSpPr>
          <p:cNvPr id="2063" name="TextBox 14"/>
          <p:cNvSpPr txBox="1">
            <a:spLocks noChangeArrowheads="1"/>
          </p:cNvSpPr>
          <p:nvPr/>
        </p:nvSpPr>
        <p:spPr bwMode="auto">
          <a:xfrm>
            <a:off x="6778625" y="1201738"/>
            <a:ext cx="2249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84" charset="0"/>
              </a:defRPr>
            </a:lvl1pPr>
            <a:lvl2pPr marL="742950" indent="-285750" eaLnBrk="0" hangingPunct="0">
              <a:spcBef>
                <a:spcPct val="20000"/>
              </a:spcBef>
              <a:buChar char="–"/>
              <a:defRPr sz="2800">
                <a:solidFill>
                  <a:schemeClr val="tx1"/>
                </a:solidFill>
                <a:latin typeface="Times New Roman" pitchFamily="84" charset="0"/>
              </a:defRPr>
            </a:lvl2pPr>
            <a:lvl3pPr marL="1143000" indent="-228600" eaLnBrk="0" hangingPunct="0">
              <a:spcBef>
                <a:spcPct val="20000"/>
              </a:spcBef>
              <a:buChar char="•"/>
              <a:defRPr sz="2400">
                <a:solidFill>
                  <a:schemeClr val="tx1"/>
                </a:solidFill>
                <a:latin typeface="Times New Roman" pitchFamily="84" charset="0"/>
              </a:defRPr>
            </a:lvl3pPr>
            <a:lvl4pPr marL="1600200" indent="-228600" eaLnBrk="0" hangingPunct="0">
              <a:spcBef>
                <a:spcPct val="20000"/>
              </a:spcBef>
              <a:buChar char="–"/>
              <a:defRPr sz="2000">
                <a:solidFill>
                  <a:schemeClr val="tx1"/>
                </a:solidFill>
                <a:latin typeface="Times New Roman" pitchFamily="84" charset="0"/>
              </a:defRPr>
            </a:lvl4pPr>
            <a:lvl5pPr marL="2057400" indent="-228600" eaLnBrk="0" hangingPunct="0">
              <a:spcBef>
                <a:spcPct val="20000"/>
              </a:spcBef>
              <a:buChar char="»"/>
              <a:defRPr sz="2000">
                <a:solidFill>
                  <a:schemeClr val="tx1"/>
                </a:solidFill>
                <a:latin typeface="Times New Roman" pitchFamily="84" charset="0"/>
              </a:defRPr>
            </a:lvl5pPr>
            <a:lvl6pPr marL="2514600" indent="-228600" eaLnBrk="0" fontAlgn="base" hangingPunct="0">
              <a:spcBef>
                <a:spcPct val="20000"/>
              </a:spcBef>
              <a:spcAft>
                <a:spcPct val="0"/>
              </a:spcAft>
              <a:buChar char="»"/>
              <a:defRPr sz="2000">
                <a:solidFill>
                  <a:schemeClr val="tx1"/>
                </a:solidFill>
                <a:latin typeface="Times New Roman" pitchFamily="84" charset="0"/>
              </a:defRPr>
            </a:lvl6pPr>
            <a:lvl7pPr marL="2971800" indent="-228600" eaLnBrk="0" fontAlgn="base" hangingPunct="0">
              <a:spcBef>
                <a:spcPct val="20000"/>
              </a:spcBef>
              <a:spcAft>
                <a:spcPct val="0"/>
              </a:spcAft>
              <a:buChar char="»"/>
              <a:defRPr sz="2000">
                <a:solidFill>
                  <a:schemeClr val="tx1"/>
                </a:solidFill>
                <a:latin typeface="Times New Roman" pitchFamily="84" charset="0"/>
              </a:defRPr>
            </a:lvl7pPr>
            <a:lvl8pPr marL="3429000" indent="-228600" eaLnBrk="0" fontAlgn="base" hangingPunct="0">
              <a:spcBef>
                <a:spcPct val="20000"/>
              </a:spcBef>
              <a:spcAft>
                <a:spcPct val="0"/>
              </a:spcAft>
              <a:buChar char="»"/>
              <a:defRPr sz="2000">
                <a:solidFill>
                  <a:schemeClr val="tx1"/>
                </a:solidFill>
                <a:latin typeface="Times New Roman" pitchFamily="84" charset="0"/>
              </a:defRPr>
            </a:lvl8pPr>
            <a:lvl9pPr marL="3886200" indent="-228600" eaLnBrk="0" fontAlgn="base" hangingPunct="0">
              <a:spcBef>
                <a:spcPct val="20000"/>
              </a:spcBef>
              <a:spcAft>
                <a:spcPct val="0"/>
              </a:spcAft>
              <a:buChar char="»"/>
              <a:defRPr sz="2000">
                <a:solidFill>
                  <a:schemeClr val="tx1"/>
                </a:solidFill>
                <a:latin typeface="Times New Roman" pitchFamily="84" charset="0"/>
              </a:defRPr>
            </a:lvl9pPr>
          </a:lstStyle>
          <a:p>
            <a:pPr eaLnBrk="1" fontAlgn="base" hangingPunct="1">
              <a:spcBef>
                <a:spcPct val="0"/>
              </a:spcBef>
              <a:spcAft>
                <a:spcPct val="0"/>
              </a:spcAft>
              <a:buFontTx/>
              <a:buNone/>
            </a:pPr>
            <a:r>
              <a:rPr lang="en-GB" altLang="en-US" sz="1200" b="1" smtClean="0">
                <a:solidFill>
                  <a:srgbClr val="3333CC"/>
                </a:solidFill>
                <a:latin typeface="Arial" charset="0"/>
                <a:cs typeface="Arial" charset="0"/>
              </a:rPr>
              <a:t>*2016-17 data in brackets (  )</a:t>
            </a:r>
          </a:p>
        </p:txBody>
      </p:sp>
      <p:cxnSp>
        <p:nvCxnSpPr>
          <p:cNvPr id="2064" name="Straight Arrow Connector 16"/>
          <p:cNvCxnSpPr>
            <a:cxnSpLocks noChangeShapeType="1"/>
          </p:cNvCxnSpPr>
          <p:nvPr/>
        </p:nvCxnSpPr>
        <p:spPr bwMode="auto">
          <a:xfrm flipH="1">
            <a:off x="6996113" y="3703638"/>
            <a:ext cx="1054100" cy="577850"/>
          </a:xfrm>
          <a:prstGeom prst="straightConnector1">
            <a:avLst/>
          </a:prstGeom>
          <a:noFill/>
          <a:ln w="222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4633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a:xfrm>
            <a:off x="573088" y="333375"/>
            <a:ext cx="8077200" cy="1143000"/>
          </a:xfrm>
        </p:spPr>
        <p:txBody>
          <a:bodyPr/>
          <a:lstStyle/>
          <a:p>
            <a:pPr eaLnBrk="1" hangingPunct="1"/>
            <a:r>
              <a:rPr lang="en-GB" altLang="en-US" dirty="0" smtClean="0"/>
              <a:t>HPV MSM</a:t>
            </a:r>
          </a:p>
        </p:txBody>
      </p:sp>
      <p:sp>
        <p:nvSpPr>
          <p:cNvPr id="289795" name="Content Placeholder 2"/>
          <p:cNvSpPr>
            <a:spLocks noGrp="1"/>
          </p:cNvSpPr>
          <p:nvPr>
            <p:ph idx="1"/>
          </p:nvPr>
        </p:nvSpPr>
        <p:spPr>
          <a:xfrm>
            <a:off x="685800" y="1196975"/>
            <a:ext cx="8077200" cy="4365625"/>
          </a:xfrm>
        </p:spPr>
        <p:txBody>
          <a:bodyPr/>
          <a:lstStyle/>
          <a:p>
            <a:pPr marL="457200" indent="-457200" eaLnBrk="1" hangingPunct="1">
              <a:buFont typeface="Arial" panose="020B0604020202020204" pitchFamily="34" charset="0"/>
              <a:buChar char="•"/>
            </a:pPr>
            <a:r>
              <a:rPr lang="en-GB" altLang="en-US" sz="2800" dirty="0" smtClean="0"/>
              <a:t>Heterosexual males gain herd protection from the girls programme, but MSM do not.</a:t>
            </a:r>
          </a:p>
          <a:p>
            <a:pPr marL="457200" indent="-457200" eaLnBrk="1" hangingPunct="1">
              <a:buFont typeface="Arial" panose="020B0604020202020204" pitchFamily="34" charset="0"/>
              <a:buChar char="•"/>
            </a:pPr>
            <a:r>
              <a:rPr lang="en-GB" altLang="en-US" sz="2800" dirty="0" smtClean="0"/>
              <a:t>From Oct 2016, HPV vaccine has been offered through sexual health clinics to MSM under 45</a:t>
            </a:r>
          </a:p>
          <a:p>
            <a:pPr marL="457200" indent="-457200" eaLnBrk="1" hangingPunct="1">
              <a:buFont typeface="Arial" panose="020B0604020202020204" pitchFamily="34" charset="0"/>
              <a:buChar char="•"/>
            </a:pPr>
            <a:r>
              <a:rPr lang="en-GB" altLang="en-US" sz="2800" dirty="0" smtClean="0"/>
              <a:t>3 dose schedule</a:t>
            </a:r>
            <a:endParaRPr lang="en-GB" altLang="en-US" dirty="0" smtClean="0"/>
          </a:p>
        </p:txBody>
      </p:sp>
      <p:pic>
        <p:nvPicPr>
          <p:cNvPr id="289796" name="Picture 2"/>
          <p:cNvPicPr>
            <a:picLocks noChangeAspect="1" noChangeArrowheads="1"/>
          </p:cNvPicPr>
          <p:nvPr/>
        </p:nvPicPr>
        <p:blipFill>
          <a:blip r:embed="rId3">
            <a:extLst>
              <a:ext uri="{28A0092B-C50C-407E-A947-70E740481C1C}">
                <a14:useLocalDpi xmlns:a14="http://schemas.microsoft.com/office/drawing/2010/main" val="0"/>
              </a:ext>
            </a:extLst>
          </a:blip>
          <a:srcRect l="21823" t="45232" r="22139" b="29440"/>
          <a:stretch>
            <a:fillRect/>
          </a:stretch>
        </p:blipFill>
        <p:spPr bwMode="auto">
          <a:xfrm>
            <a:off x="539750" y="3933825"/>
            <a:ext cx="7777163" cy="185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416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7200" cy="1143000"/>
          </a:xfrm>
        </p:spPr>
        <p:txBody>
          <a:bodyPr/>
          <a:lstStyle/>
          <a:p>
            <a:r>
              <a:rPr lang="en-GB" dirty="0" smtClean="0"/>
              <a:t>Key messages </a:t>
            </a:r>
            <a:endParaRPr lang="en-GB" dirty="0"/>
          </a:p>
        </p:txBody>
      </p:sp>
      <p:sp>
        <p:nvSpPr>
          <p:cNvPr id="3" name="Content Placeholder 2"/>
          <p:cNvSpPr>
            <a:spLocks noGrp="1"/>
          </p:cNvSpPr>
          <p:nvPr>
            <p:ph idx="1"/>
          </p:nvPr>
        </p:nvSpPr>
        <p:spPr>
          <a:xfrm>
            <a:off x="683568" y="1412776"/>
            <a:ext cx="8077200" cy="4038600"/>
          </a:xfrm>
        </p:spPr>
        <p:txBody>
          <a:bodyPr/>
          <a:lstStyle/>
          <a:p>
            <a:pPr>
              <a:buFont typeface="Arial" panose="020B0604020202020204" pitchFamily="34" charset="0"/>
              <a:buChar char="•"/>
            </a:pPr>
            <a:r>
              <a:rPr lang="en-GB" sz="2200" dirty="0" smtClean="0"/>
              <a:t>The HPV </a:t>
            </a:r>
            <a:r>
              <a:rPr lang="en-GB" sz="2200" dirty="0"/>
              <a:t>vaccine is not </a:t>
            </a:r>
            <a:r>
              <a:rPr lang="en-GB" sz="2200" dirty="0" smtClean="0"/>
              <a:t>new!  There has been a high uptake </a:t>
            </a:r>
            <a:r>
              <a:rPr lang="en-GB" sz="2200" dirty="0"/>
              <a:t>in over </a:t>
            </a:r>
            <a:r>
              <a:rPr lang="en-GB" sz="2200" dirty="0" smtClean="0"/>
              <a:t>120 countries </a:t>
            </a:r>
            <a:r>
              <a:rPr lang="en-GB" sz="2200" dirty="0"/>
              <a:t>around the world to date and millions of doses have been </a:t>
            </a:r>
            <a:r>
              <a:rPr lang="en-GB" sz="2200" dirty="0" smtClean="0"/>
              <a:t>administered safely.</a:t>
            </a:r>
          </a:p>
          <a:p>
            <a:pPr>
              <a:buFont typeface="Arial" panose="020B0604020202020204" pitchFamily="34" charset="0"/>
              <a:buChar char="•"/>
            </a:pPr>
            <a:r>
              <a:rPr lang="en-GB" sz="2200" dirty="0" smtClean="0"/>
              <a:t>Emerging </a:t>
            </a:r>
            <a:r>
              <a:rPr lang="en-GB" sz="2200" dirty="0"/>
              <a:t>evidence from the UK and around the world that HPV vaccine </a:t>
            </a:r>
            <a:r>
              <a:rPr lang="en-GB" sz="2200" dirty="0" smtClean="0"/>
              <a:t>works </a:t>
            </a:r>
            <a:r>
              <a:rPr lang="en-GB" sz="2200" dirty="0"/>
              <a:t>and that high coverage in girls is having significant herd effects (in unvaccinated girls and </a:t>
            </a:r>
            <a:r>
              <a:rPr lang="en-GB" sz="2200" dirty="0" smtClean="0"/>
              <a:t>boys).</a:t>
            </a:r>
          </a:p>
          <a:p>
            <a:pPr>
              <a:buFont typeface="Arial" panose="020B0604020202020204" pitchFamily="34" charset="0"/>
              <a:buChar char="•"/>
            </a:pPr>
            <a:r>
              <a:rPr lang="en-GB" sz="2200" dirty="0" smtClean="0"/>
              <a:t>Vaccine </a:t>
            </a:r>
            <a:r>
              <a:rPr lang="en-GB" sz="2200" dirty="0"/>
              <a:t>coverage has declined </a:t>
            </a:r>
            <a:r>
              <a:rPr lang="en-GB" sz="2200" dirty="0" smtClean="0"/>
              <a:t>nationally in recent years and it is important to try and </a:t>
            </a:r>
            <a:r>
              <a:rPr lang="en-GB" sz="2200" dirty="0"/>
              <a:t>unpick local issues </a:t>
            </a:r>
            <a:r>
              <a:rPr lang="en-GB" sz="2200" dirty="0" smtClean="0"/>
              <a:t>and address them, as this vaccine will save many lives. </a:t>
            </a:r>
          </a:p>
          <a:p>
            <a:pPr>
              <a:buFont typeface="Arial" panose="020B0604020202020204" pitchFamily="34" charset="0"/>
              <a:buChar char="•"/>
            </a:pPr>
            <a:r>
              <a:rPr lang="en-GB" sz="2200" dirty="0" smtClean="0"/>
              <a:t>There </a:t>
            </a:r>
            <a:r>
              <a:rPr lang="en-GB" sz="2200" dirty="0"/>
              <a:t>are high levels of trust in the </a:t>
            </a:r>
            <a:r>
              <a:rPr lang="en-GB" sz="2200" dirty="0" smtClean="0"/>
              <a:t>programme, healthcare workers </a:t>
            </a:r>
            <a:r>
              <a:rPr lang="en-GB" sz="2200" dirty="0"/>
              <a:t>and materials and </a:t>
            </a:r>
            <a:r>
              <a:rPr lang="en-GB" sz="2200" dirty="0" smtClean="0"/>
              <a:t>leaflets are </a:t>
            </a:r>
            <a:r>
              <a:rPr lang="en-GB" sz="2200" dirty="0"/>
              <a:t>still very </a:t>
            </a:r>
            <a:r>
              <a:rPr lang="en-GB" sz="2200" dirty="0" smtClean="0"/>
              <a:t>important.</a:t>
            </a:r>
          </a:p>
        </p:txBody>
      </p:sp>
    </p:spTree>
    <p:extLst>
      <p:ext uri="{BB962C8B-B14F-4D97-AF65-F5344CB8AC3E}">
        <p14:creationId xmlns:p14="http://schemas.microsoft.com/office/powerpoint/2010/main" val="3075783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r>
              <a:rPr lang="en-GB" dirty="0" smtClean="0"/>
              <a:t>Resources</a:t>
            </a:r>
            <a:endParaRPr lang="en-GB" dirty="0"/>
          </a:p>
        </p:txBody>
      </p:sp>
      <p:sp>
        <p:nvSpPr>
          <p:cNvPr id="3" name="Content Placeholder 2"/>
          <p:cNvSpPr>
            <a:spLocks noGrp="1"/>
          </p:cNvSpPr>
          <p:nvPr>
            <p:ph idx="1"/>
          </p:nvPr>
        </p:nvSpPr>
        <p:spPr/>
        <p:txBody>
          <a:bodyPr/>
          <a:lstStyle/>
          <a:p>
            <a:pPr marL="0" lvl="4" indent="0">
              <a:buClr>
                <a:srgbClr val="CC0099"/>
              </a:buClr>
              <a:buNone/>
            </a:pPr>
            <a:r>
              <a:rPr lang="en-GB" altLang="en-US" b="1" dirty="0">
                <a:solidFill>
                  <a:srgbClr val="00AE9E"/>
                </a:solidFill>
              </a:rPr>
              <a:t>Health professionals</a:t>
            </a:r>
          </a:p>
          <a:p>
            <a:pPr marL="544513" lvl="5" indent="-273050">
              <a:buClr>
                <a:srgbClr val="CC0099"/>
              </a:buClr>
            </a:pPr>
            <a:r>
              <a:rPr lang="en-GB" altLang="en-US" sz="1800" dirty="0"/>
              <a:t>Green Book chapter</a:t>
            </a:r>
          </a:p>
          <a:p>
            <a:pPr marL="544513" lvl="5" indent="-273050">
              <a:buClr>
                <a:srgbClr val="CC0099"/>
              </a:buClr>
            </a:pPr>
            <a:r>
              <a:rPr lang="en-GB" altLang="en-US" sz="1800" dirty="0"/>
              <a:t>PGD</a:t>
            </a:r>
          </a:p>
          <a:p>
            <a:pPr marL="544513" lvl="5" indent="-273050">
              <a:buClr>
                <a:srgbClr val="CC0099"/>
              </a:buClr>
            </a:pPr>
            <a:r>
              <a:rPr lang="en-GB" altLang="en-US" sz="1800" dirty="0" smtClean="0"/>
              <a:t>Factsheet for healthcare professionals </a:t>
            </a:r>
          </a:p>
          <a:p>
            <a:pPr marL="271463" lvl="5" indent="0">
              <a:buClr>
                <a:srgbClr val="CC0099"/>
              </a:buClr>
              <a:buNone/>
            </a:pPr>
            <a:r>
              <a:rPr lang="en-GB" altLang="en-US" sz="1800" dirty="0" smtClean="0"/>
              <a:t>    (PHA website)</a:t>
            </a:r>
          </a:p>
          <a:p>
            <a:pPr marL="544513" lvl="5" indent="-273050">
              <a:buClr>
                <a:srgbClr val="CC0099"/>
              </a:buClr>
            </a:pPr>
            <a:endParaRPr lang="en-GB" altLang="en-US" sz="1800" dirty="0"/>
          </a:p>
          <a:p>
            <a:pPr marL="0" lvl="4" indent="0">
              <a:buClr>
                <a:srgbClr val="CC0099"/>
              </a:buClr>
              <a:buNone/>
            </a:pPr>
            <a:r>
              <a:rPr lang="en-GB" b="1" dirty="0">
                <a:solidFill>
                  <a:srgbClr val="00AE9E"/>
                </a:solidFill>
              </a:rPr>
              <a:t>Parents and young people</a:t>
            </a:r>
          </a:p>
          <a:p>
            <a:pPr marL="544513" lvl="5" indent="-273050">
              <a:buClr>
                <a:srgbClr val="CC0099"/>
              </a:buClr>
            </a:pPr>
            <a:r>
              <a:rPr lang="en-GB" sz="1800" dirty="0" smtClean="0"/>
              <a:t>Leaflets </a:t>
            </a:r>
            <a:endParaRPr lang="en-GB" sz="1800" dirty="0"/>
          </a:p>
          <a:p>
            <a:pPr marL="544513" lvl="5" indent="-273050">
              <a:buClr>
                <a:srgbClr val="CC0099"/>
              </a:buClr>
            </a:pPr>
            <a:r>
              <a:rPr lang="en-GB" sz="1800" dirty="0" smtClean="0"/>
              <a:t>Record </a:t>
            </a:r>
            <a:r>
              <a:rPr lang="en-GB" sz="1800" dirty="0"/>
              <a:t>card</a:t>
            </a:r>
          </a:p>
          <a:p>
            <a:pPr marL="544513" lvl="5" indent="-273050">
              <a:buClr>
                <a:srgbClr val="CC0099"/>
              </a:buClr>
            </a:pPr>
            <a:r>
              <a:rPr lang="en-GB" sz="1800" dirty="0" smtClean="0"/>
              <a:t>Online resources </a:t>
            </a:r>
          </a:p>
          <a:p>
            <a:pPr marL="271463" lvl="5" indent="0">
              <a:buClr>
                <a:srgbClr val="CC0099"/>
              </a:buClr>
              <a:buNone/>
            </a:pPr>
            <a:r>
              <a:rPr lang="en-GB" sz="1800" dirty="0" smtClean="0"/>
              <a:t>    (PHA website and NI direct)</a:t>
            </a:r>
          </a:p>
          <a:p>
            <a:pPr marL="271463" lvl="5" indent="0">
              <a:buClr>
                <a:srgbClr val="CC0099"/>
              </a:buClr>
              <a:buNone/>
            </a:pPr>
            <a:endParaRPr lang="en-GB" sz="1800" dirty="0" smtClean="0"/>
          </a:p>
          <a:p>
            <a:endParaRPr lang="en-GB" dirty="0"/>
          </a:p>
        </p:txBody>
      </p:sp>
      <p:pic>
        <p:nvPicPr>
          <p:cNvPr id="102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48680"/>
            <a:ext cx="2376264" cy="3374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068960"/>
            <a:ext cx="2160240" cy="306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6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742538" y="332656"/>
            <a:ext cx="8077200" cy="1143000"/>
          </a:xfrm>
        </p:spPr>
        <p:txBody>
          <a:bodyPr/>
          <a:lstStyle/>
          <a:p>
            <a:r>
              <a:rPr lang="en-GB" altLang="en-US" sz="4400" dirty="0" smtClean="0"/>
              <a:t>Human Papilloma Virus (HPV)</a:t>
            </a:r>
          </a:p>
        </p:txBody>
      </p:sp>
      <p:sp>
        <p:nvSpPr>
          <p:cNvPr id="3" name="Content Placeholder 2"/>
          <p:cNvSpPr>
            <a:spLocks noGrp="1"/>
          </p:cNvSpPr>
          <p:nvPr>
            <p:ph sz="half" idx="1"/>
          </p:nvPr>
        </p:nvSpPr>
        <p:spPr>
          <a:xfrm>
            <a:off x="393576" y="1833317"/>
            <a:ext cx="3962400" cy="4038600"/>
          </a:xfrm>
        </p:spPr>
        <p:txBody>
          <a:bodyPr/>
          <a:lstStyle/>
          <a:p>
            <a:pPr marL="457200" indent="-457200">
              <a:buFont typeface="Arial" panose="020B0604020202020204" pitchFamily="34" charset="0"/>
              <a:buChar char="•"/>
              <a:defRPr/>
            </a:pPr>
            <a:r>
              <a:rPr lang="en-GB" altLang="en-US" dirty="0"/>
              <a:t>Is a double stranded DNA virus that infects skin and mucosal sites through </a:t>
            </a:r>
            <a:r>
              <a:rPr lang="en-GB" altLang="en-US" dirty="0" smtClean="0"/>
              <a:t>skin-to-skin contact</a:t>
            </a:r>
            <a:endParaRPr lang="en-GB" altLang="en-US" dirty="0"/>
          </a:p>
          <a:p>
            <a:endParaRPr lang="en-GB" dirty="0"/>
          </a:p>
        </p:txBody>
      </p:sp>
      <p:pic>
        <p:nvPicPr>
          <p:cNvPr id="269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705" y="1988840"/>
            <a:ext cx="4464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900112" y="188913"/>
            <a:ext cx="6984255" cy="792162"/>
          </a:xfrm>
        </p:spPr>
        <p:txBody>
          <a:bodyPr/>
          <a:lstStyle/>
          <a:p>
            <a:pPr algn="ctr"/>
            <a:r>
              <a:rPr lang="en-GB" altLang="en-US" sz="3600" dirty="0" smtClean="0"/>
              <a:t>Human Papillomavirus (HPV)</a:t>
            </a:r>
          </a:p>
        </p:txBody>
      </p:sp>
      <p:sp>
        <p:nvSpPr>
          <p:cNvPr id="564227" name="Rectangle 3"/>
          <p:cNvSpPr>
            <a:spLocks noGrp="1" noChangeArrowheads="1"/>
          </p:cNvSpPr>
          <p:nvPr>
            <p:ph type="body" idx="1"/>
          </p:nvPr>
        </p:nvSpPr>
        <p:spPr>
          <a:xfrm>
            <a:off x="250825" y="1125538"/>
            <a:ext cx="8548688" cy="4895850"/>
          </a:xfrm>
        </p:spPr>
        <p:txBody>
          <a:bodyPr/>
          <a:lstStyle/>
          <a:p>
            <a:pPr marL="0" indent="0">
              <a:defRPr/>
            </a:pPr>
            <a:r>
              <a:rPr lang="en-GB" altLang="en-US" sz="2400" dirty="0"/>
              <a:t>Of the +100 different types of </a:t>
            </a:r>
            <a:r>
              <a:rPr lang="en-GB" altLang="en-US" sz="2400" dirty="0" smtClean="0"/>
              <a:t>HPV infection</a:t>
            </a:r>
          </a:p>
          <a:p>
            <a:pPr marL="0" indent="0">
              <a:defRPr/>
            </a:pPr>
            <a:r>
              <a:rPr lang="en-GB" altLang="en-US" sz="2400" dirty="0"/>
              <a:t>	 </a:t>
            </a:r>
            <a:r>
              <a:rPr lang="en-GB" altLang="en-US" sz="2400" dirty="0" smtClean="0"/>
              <a:t>  - Over </a:t>
            </a:r>
            <a:r>
              <a:rPr lang="en-GB" altLang="en-US" sz="2400" dirty="0"/>
              <a:t>40 types affect genital </a:t>
            </a:r>
            <a:r>
              <a:rPr lang="en-GB" altLang="en-US" sz="2400" dirty="0" smtClean="0"/>
              <a:t>area.</a:t>
            </a:r>
            <a:endParaRPr lang="en-GB" altLang="en-US" sz="2400" dirty="0"/>
          </a:p>
          <a:p>
            <a:pPr>
              <a:defRPr/>
            </a:pPr>
            <a:r>
              <a:rPr lang="en-GB" altLang="en-US" sz="2400" dirty="0"/>
              <a:t>	</a:t>
            </a:r>
            <a:r>
              <a:rPr lang="en-GB" altLang="en-US" sz="2400" dirty="0" smtClean="0"/>
              <a:t>	   - High </a:t>
            </a:r>
            <a:r>
              <a:rPr lang="en-GB" altLang="en-US" sz="2400" dirty="0"/>
              <a:t>risk types (16,18) cause </a:t>
            </a:r>
            <a:r>
              <a:rPr lang="en-GB" altLang="en-US" sz="2400" dirty="0" smtClean="0"/>
              <a:t>cancer.</a:t>
            </a:r>
            <a:endParaRPr lang="en-GB" altLang="en-US" sz="2400" dirty="0"/>
          </a:p>
          <a:p>
            <a:pPr>
              <a:defRPr/>
            </a:pPr>
            <a:r>
              <a:rPr lang="en-GB" altLang="en-US" sz="2400" dirty="0"/>
              <a:t>	</a:t>
            </a:r>
            <a:r>
              <a:rPr lang="en-GB" altLang="en-US" sz="2400" dirty="0" smtClean="0"/>
              <a:t>	   - Low </a:t>
            </a:r>
            <a:r>
              <a:rPr lang="en-GB" altLang="en-US" sz="2400" dirty="0"/>
              <a:t>risk types (6,11) cause genital </a:t>
            </a:r>
            <a:r>
              <a:rPr lang="en-GB" altLang="en-US" sz="2400" dirty="0" smtClean="0"/>
              <a:t>warts.</a:t>
            </a:r>
            <a:endParaRPr lang="en-GB" altLang="en-US" sz="2400" dirty="0"/>
          </a:p>
          <a:p>
            <a:pPr marL="0" indent="0">
              <a:defRPr/>
            </a:pPr>
            <a:endParaRPr lang="en-GB" altLang="en-US" sz="2000" dirty="0" smtClean="0"/>
          </a:p>
          <a:p>
            <a:pPr marL="0" indent="0">
              <a:defRPr/>
            </a:pPr>
            <a:r>
              <a:rPr lang="en-GB" altLang="en-US" sz="2000" b="1" dirty="0" smtClean="0"/>
              <a:t>HPV16</a:t>
            </a:r>
            <a:r>
              <a:rPr lang="en-GB" altLang="en-US" sz="2000" b="1" dirty="0"/>
              <a:t>: </a:t>
            </a:r>
            <a:r>
              <a:rPr lang="en-GB" altLang="en-US" sz="2000" b="1" dirty="0" smtClean="0"/>
              <a:t>      </a:t>
            </a:r>
            <a:endParaRPr lang="en-GB" altLang="en-US" sz="2000" b="1" dirty="0"/>
          </a:p>
          <a:p>
            <a:pPr marL="0" indent="0">
              <a:defRPr/>
            </a:pPr>
            <a:r>
              <a:rPr lang="en-GB" altLang="en-US" sz="2000" b="1" dirty="0"/>
              <a:t>HPV18</a:t>
            </a:r>
            <a:r>
              <a:rPr lang="en-GB" altLang="en-US" sz="2000" dirty="0"/>
              <a:t>: </a:t>
            </a:r>
          </a:p>
          <a:p>
            <a:pPr marL="0" indent="0">
              <a:defRPr/>
            </a:pPr>
            <a:endParaRPr lang="en-GB" altLang="en-US" sz="2000" dirty="0"/>
          </a:p>
          <a:p>
            <a:pPr marL="0" indent="0">
              <a:defRPr/>
            </a:pPr>
            <a:endParaRPr lang="en-GB" altLang="en-US" sz="2000" b="1" dirty="0" smtClean="0"/>
          </a:p>
          <a:p>
            <a:pPr marL="0" indent="0">
              <a:defRPr/>
            </a:pPr>
            <a:r>
              <a:rPr lang="en-GB" altLang="en-US" sz="2000" b="1" dirty="0" smtClean="0"/>
              <a:t>HPV :6</a:t>
            </a:r>
          </a:p>
          <a:p>
            <a:pPr marL="0" indent="0">
              <a:defRPr/>
            </a:pPr>
            <a:r>
              <a:rPr lang="en-GB" altLang="en-US" sz="2000" b="1" dirty="0" smtClean="0"/>
              <a:t>HPV :11</a:t>
            </a:r>
          </a:p>
        </p:txBody>
      </p:sp>
      <p:sp>
        <p:nvSpPr>
          <p:cNvPr id="270340" name="Text Box 4"/>
          <p:cNvSpPr txBox="1">
            <a:spLocks noChangeArrowheads="1"/>
          </p:cNvSpPr>
          <p:nvPr/>
        </p:nvSpPr>
        <p:spPr bwMode="auto">
          <a:xfrm>
            <a:off x="3124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rgbClr val="00A8CA"/>
              </a:buClr>
              <a:buSzPct val="65000"/>
              <a:buFont typeface="Wingdings" pitchFamily="2" charset="2"/>
              <a:defRPr sz="3000">
                <a:solidFill>
                  <a:schemeClr val="bg2"/>
                </a:solidFill>
                <a:latin typeface="Arial" pitchFamily="34" charset="0"/>
              </a:defRPr>
            </a:lvl1pPr>
            <a:lvl2pPr marL="742950" indent="-285750" eaLnBrk="0" hangingPunct="0">
              <a:buClr>
                <a:schemeClr val="tx1"/>
              </a:buClr>
              <a:buSzPct val="90000"/>
              <a:buChar char="–"/>
              <a:defRPr sz="2400">
                <a:solidFill>
                  <a:schemeClr val="bg2"/>
                </a:solidFill>
                <a:latin typeface="Arial" pitchFamily="34" charset="0"/>
              </a:defRPr>
            </a:lvl2pPr>
            <a:lvl3pPr marL="1143000" indent="-228600" eaLnBrk="0" hangingPunct="0">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buClr>
                <a:schemeClr val="tx1"/>
              </a:buClr>
              <a:buChar char="–"/>
              <a:defRPr sz="2000">
                <a:solidFill>
                  <a:schemeClr val="bg2"/>
                </a:solidFill>
                <a:latin typeface="Arial" pitchFamily="34" charset="0"/>
              </a:defRPr>
            </a:lvl4pPr>
            <a:lvl5pPr marL="2057400" indent="-228600" eaLnBrk="0" hangingPunct="0">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ndParaRPr>
          </a:p>
        </p:txBody>
      </p:sp>
      <p:sp>
        <p:nvSpPr>
          <p:cNvPr id="564229" name="Text Box 5"/>
          <p:cNvSpPr txBox="1">
            <a:spLocks noChangeArrowheads="1"/>
          </p:cNvSpPr>
          <p:nvPr/>
        </p:nvSpPr>
        <p:spPr bwMode="auto">
          <a:xfrm>
            <a:off x="1589088" y="3200400"/>
            <a:ext cx="7210425" cy="2708434"/>
          </a:xfrm>
          <a:prstGeom prst="rect">
            <a:avLst/>
          </a:prstGeom>
          <a:ln>
            <a:solidFill>
              <a:schemeClr val="tx1"/>
            </a:solidFill>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20000"/>
              </a:spcBef>
              <a:spcAft>
                <a:spcPct val="30000"/>
              </a:spcAft>
              <a:buClr>
                <a:srgbClr val="0000FF"/>
              </a:buClr>
              <a:defRPr/>
            </a:pPr>
            <a:r>
              <a:rPr lang="en-GB" altLang="en-US" sz="2000" dirty="0">
                <a:solidFill>
                  <a:srgbClr val="000000"/>
                </a:solidFill>
              </a:rPr>
              <a:t>Together account for </a:t>
            </a:r>
            <a:r>
              <a:rPr lang="en-GB" altLang="en-US" sz="2000" dirty="0" smtClean="0">
                <a:solidFill>
                  <a:srgbClr val="000000"/>
                </a:solidFill>
              </a:rPr>
              <a:t>&gt;70</a:t>
            </a:r>
            <a:r>
              <a:rPr lang="en-GB" altLang="en-US" sz="2000" dirty="0">
                <a:solidFill>
                  <a:srgbClr val="000000"/>
                </a:solidFill>
              </a:rPr>
              <a:t>% all cervical cancers – </a:t>
            </a:r>
            <a:endParaRPr lang="en-GB" altLang="en-US" sz="2000" dirty="0" smtClean="0">
              <a:solidFill>
                <a:srgbClr val="000000"/>
              </a:solidFill>
            </a:endParaRPr>
          </a:p>
          <a:p>
            <a:pPr fontAlgn="base">
              <a:spcBef>
                <a:spcPct val="20000"/>
              </a:spcBef>
              <a:spcAft>
                <a:spcPct val="30000"/>
              </a:spcAft>
              <a:buClr>
                <a:srgbClr val="0000FF"/>
              </a:buClr>
              <a:defRPr/>
            </a:pPr>
            <a:r>
              <a:rPr lang="en-GB" altLang="en-US" sz="2000" dirty="0" smtClean="0">
                <a:solidFill>
                  <a:srgbClr val="000000"/>
                </a:solidFill>
              </a:rPr>
              <a:t>Remaining 30</a:t>
            </a:r>
            <a:r>
              <a:rPr lang="en-GB" altLang="en-US" sz="2000" dirty="0">
                <a:solidFill>
                  <a:srgbClr val="000000"/>
                </a:solidFill>
              </a:rPr>
              <a:t>% due to 13 other HPVs.</a:t>
            </a:r>
          </a:p>
          <a:p>
            <a:pPr fontAlgn="base">
              <a:spcBef>
                <a:spcPct val="20000"/>
              </a:spcBef>
              <a:spcAft>
                <a:spcPct val="30000"/>
              </a:spcAft>
              <a:buClr>
                <a:srgbClr val="0000FF"/>
              </a:buClr>
              <a:defRPr/>
            </a:pPr>
            <a:r>
              <a:rPr lang="en-GB" altLang="en-US" sz="2000" dirty="0">
                <a:solidFill>
                  <a:srgbClr val="000000"/>
                </a:solidFill>
              </a:rPr>
              <a:t>Also cancer of the </a:t>
            </a:r>
            <a:r>
              <a:rPr lang="en-GB" altLang="en-US" sz="2000" dirty="0" smtClean="0">
                <a:solidFill>
                  <a:srgbClr val="000000"/>
                </a:solidFill>
              </a:rPr>
              <a:t>anus, </a:t>
            </a:r>
            <a:r>
              <a:rPr lang="en-GB" altLang="en-US" sz="2000" dirty="0">
                <a:solidFill>
                  <a:srgbClr val="000000"/>
                </a:solidFill>
              </a:rPr>
              <a:t>penis, mouth &amp; throat, vagina &amp; </a:t>
            </a:r>
            <a:r>
              <a:rPr lang="en-GB" altLang="en-US" sz="2000" dirty="0" smtClean="0">
                <a:solidFill>
                  <a:srgbClr val="000000"/>
                </a:solidFill>
              </a:rPr>
              <a:t>vulva</a:t>
            </a:r>
            <a:endParaRPr lang="en-GB" sz="2000" dirty="0">
              <a:solidFill>
                <a:srgbClr val="000000"/>
              </a:solidFill>
            </a:endParaRPr>
          </a:p>
          <a:p>
            <a:pPr fontAlgn="base">
              <a:spcBef>
                <a:spcPct val="20000"/>
              </a:spcBef>
              <a:spcAft>
                <a:spcPct val="30000"/>
              </a:spcAft>
              <a:buClr>
                <a:srgbClr val="0000FF"/>
              </a:buClr>
              <a:defRPr/>
            </a:pPr>
            <a:endParaRPr lang="en-GB" sz="2000" dirty="0" smtClean="0">
              <a:solidFill>
                <a:srgbClr val="000000"/>
              </a:solidFill>
            </a:endParaRPr>
          </a:p>
          <a:p>
            <a:pPr fontAlgn="base">
              <a:spcBef>
                <a:spcPct val="20000"/>
              </a:spcBef>
              <a:spcAft>
                <a:spcPct val="30000"/>
              </a:spcAft>
              <a:buClr>
                <a:srgbClr val="0000FF"/>
              </a:buClr>
              <a:defRPr/>
            </a:pPr>
            <a:r>
              <a:rPr lang="en-GB" sz="2000" dirty="0" smtClean="0">
                <a:solidFill>
                  <a:srgbClr val="000000"/>
                </a:solidFill>
              </a:rPr>
              <a:t>90</a:t>
            </a:r>
            <a:r>
              <a:rPr lang="en-GB" sz="2000" dirty="0">
                <a:solidFill>
                  <a:srgbClr val="000000"/>
                </a:solidFill>
              </a:rPr>
              <a:t>% of cases of genital warts are due to HPV 6 and 11.</a:t>
            </a:r>
          </a:p>
          <a:p>
            <a:pPr fontAlgn="base">
              <a:spcBef>
                <a:spcPct val="20000"/>
              </a:spcBef>
              <a:spcAft>
                <a:spcPct val="30000"/>
              </a:spcAft>
              <a:buClr>
                <a:srgbClr val="0000FF"/>
              </a:buClr>
              <a:defRPr/>
            </a:pPr>
            <a:endParaRPr lang="en-GB" altLang="en-US" sz="2000" dirty="0">
              <a:solidFill>
                <a:srgbClr val="00B050"/>
              </a:solidFill>
            </a:endParaRPr>
          </a:p>
        </p:txBody>
      </p:sp>
      <p:sp>
        <p:nvSpPr>
          <p:cNvPr id="564230" name="AutoShape 6"/>
          <p:cNvSpPr>
            <a:spLocks/>
          </p:cNvSpPr>
          <p:nvPr/>
        </p:nvSpPr>
        <p:spPr bwMode="auto">
          <a:xfrm>
            <a:off x="1073150" y="3231696"/>
            <a:ext cx="588963" cy="901700"/>
          </a:xfrm>
          <a:prstGeom prst="rightBrace">
            <a:avLst>
              <a:gd name="adj1" fmla="val 27778"/>
              <a:gd name="adj2" fmla="val 50000"/>
            </a:avLst>
          </a:prstGeom>
          <a:ln>
            <a:headEnd/>
            <a:tailEnd/>
          </a:ln>
          <a:extLst/>
        </p:spPr>
        <p:style>
          <a:lnRef idx="1">
            <a:schemeClr val="dk1"/>
          </a:lnRef>
          <a:fillRef idx="0">
            <a:schemeClr val="dk1"/>
          </a:fillRef>
          <a:effectRef idx="0">
            <a:schemeClr val="dk1"/>
          </a:effectRef>
          <a:fontRef idx="minor">
            <a:schemeClr val="tx1"/>
          </a:fontRef>
        </p:style>
        <p:txBody>
          <a:bodyPr wrap="none" anchor="ctr"/>
          <a:lstStyle/>
          <a:p>
            <a:pPr fontAlgn="base">
              <a:spcBef>
                <a:spcPct val="20000"/>
              </a:spcBef>
              <a:spcAft>
                <a:spcPct val="0"/>
              </a:spcAft>
              <a:buClr>
                <a:srgbClr val="0000FF"/>
              </a:buClr>
              <a:defRPr/>
            </a:pPr>
            <a:endParaRPr lang="en-GB" sz="4000" dirty="0">
              <a:solidFill>
                <a:srgbClr val="FFFFFF"/>
              </a:solidFill>
            </a:endParaRPr>
          </a:p>
        </p:txBody>
      </p:sp>
      <p:sp>
        <p:nvSpPr>
          <p:cNvPr id="11" name="AutoShape 6"/>
          <p:cNvSpPr>
            <a:spLocks/>
          </p:cNvSpPr>
          <p:nvPr/>
        </p:nvSpPr>
        <p:spPr bwMode="auto">
          <a:xfrm>
            <a:off x="1074204" y="4725144"/>
            <a:ext cx="588963" cy="901700"/>
          </a:xfrm>
          <a:prstGeom prst="rightBrace">
            <a:avLst>
              <a:gd name="adj1" fmla="val 27778"/>
              <a:gd name="adj2" fmla="val 50000"/>
            </a:avLst>
          </a:prstGeom>
          <a:ln>
            <a:headEnd/>
            <a:tailEnd/>
          </a:ln>
          <a:extLst/>
        </p:spPr>
        <p:style>
          <a:lnRef idx="1">
            <a:schemeClr val="dk1"/>
          </a:lnRef>
          <a:fillRef idx="0">
            <a:schemeClr val="dk1"/>
          </a:fillRef>
          <a:effectRef idx="0">
            <a:schemeClr val="dk1"/>
          </a:effectRef>
          <a:fontRef idx="minor">
            <a:schemeClr val="tx1"/>
          </a:fontRef>
        </p:style>
        <p:txBody>
          <a:bodyPr wrap="none" anchor="ctr"/>
          <a:lstStyle/>
          <a:p>
            <a:pPr fontAlgn="base">
              <a:spcBef>
                <a:spcPct val="20000"/>
              </a:spcBef>
              <a:spcAft>
                <a:spcPct val="0"/>
              </a:spcAft>
              <a:buClr>
                <a:srgbClr val="0000FF"/>
              </a:buClr>
              <a:defRPr/>
            </a:pPr>
            <a:endParaRPr lang="en-GB" sz="4000" dirty="0">
              <a:solidFill>
                <a:srgbClr val="FFFFFF"/>
              </a:solidFill>
            </a:endParaRPr>
          </a:p>
        </p:txBody>
      </p:sp>
    </p:spTree>
    <p:extLst>
      <p:ext uri="{BB962C8B-B14F-4D97-AF65-F5344CB8AC3E}">
        <p14:creationId xmlns:p14="http://schemas.microsoft.com/office/powerpoint/2010/main" val="773205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a:xfrm>
            <a:off x="685800" y="260350"/>
            <a:ext cx="8077200" cy="1081088"/>
          </a:xfrm>
        </p:spPr>
        <p:txBody>
          <a:bodyPr/>
          <a:lstStyle/>
          <a:p>
            <a:pPr algn="ctr"/>
            <a:r>
              <a:rPr lang="en-GB" altLang="en-US" b="0" dirty="0" smtClean="0"/>
              <a:t>HPV transmission and disease</a:t>
            </a:r>
          </a:p>
        </p:txBody>
      </p:sp>
      <p:sp>
        <p:nvSpPr>
          <p:cNvPr id="3" name="Content Placeholder 2"/>
          <p:cNvSpPr>
            <a:spLocks noGrp="1"/>
          </p:cNvSpPr>
          <p:nvPr>
            <p:ph idx="1"/>
          </p:nvPr>
        </p:nvSpPr>
        <p:spPr>
          <a:xfrm>
            <a:off x="395536" y="1340768"/>
            <a:ext cx="8365232" cy="4038600"/>
          </a:xfrm>
        </p:spPr>
        <p:txBody>
          <a:bodyPr/>
          <a:lstStyle/>
          <a:p>
            <a:pPr>
              <a:spcAft>
                <a:spcPts val="0"/>
              </a:spcAft>
              <a:buFont typeface="Arial" panose="020B0604020202020204" pitchFamily="34" charset="0"/>
              <a:buChar char="•"/>
              <a:defRPr/>
            </a:pPr>
            <a:r>
              <a:rPr lang="en-US" sz="2000" dirty="0" smtClean="0"/>
              <a:t>HPV is one of the most common sexually transmitted infections in UK</a:t>
            </a:r>
          </a:p>
          <a:p>
            <a:pPr>
              <a:spcAft>
                <a:spcPts val="0"/>
              </a:spcAft>
              <a:buFont typeface="Arial" panose="020B0604020202020204" pitchFamily="34" charset="0"/>
              <a:buChar char="•"/>
              <a:defRPr/>
            </a:pPr>
            <a:r>
              <a:rPr lang="en-US" sz="2000" dirty="0" smtClean="0"/>
              <a:t>Nearly all sexually active people </a:t>
            </a:r>
            <a:r>
              <a:rPr lang="en-US" sz="2000" dirty="0"/>
              <a:t>will unknowingly be infected with the virus at some point in their lives.</a:t>
            </a:r>
            <a:r>
              <a:rPr lang="en-GB" sz="2000" dirty="0">
                <a:ea typeface="Calibri"/>
                <a:cs typeface="Times New Roman"/>
              </a:rPr>
              <a:t> </a:t>
            </a:r>
            <a:endParaRPr lang="en-GB" sz="2000" dirty="0">
              <a:ea typeface="Calibri"/>
              <a:cs typeface="Arial"/>
            </a:endParaRPr>
          </a:p>
          <a:p>
            <a:pPr>
              <a:spcAft>
                <a:spcPts val="0"/>
              </a:spcAft>
              <a:buFont typeface="Arial" panose="020B0604020202020204" pitchFamily="34" charset="0"/>
              <a:buChar char="•"/>
              <a:defRPr/>
            </a:pPr>
            <a:r>
              <a:rPr lang="en-GB" sz="2000" dirty="0" smtClean="0">
                <a:ea typeface="Calibri"/>
                <a:cs typeface="Times New Roman"/>
              </a:rPr>
              <a:t>Most HPV infections are asymptomatic and self-limiting; with 70% of new high-risk infections clearing within 1 year and 90% of new infections clearing within 2 years.</a:t>
            </a:r>
          </a:p>
          <a:p>
            <a:pPr>
              <a:spcAft>
                <a:spcPts val="0"/>
              </a:spcAft>
              <a:buFont typeface="Arial" panose="020B0604020202020204" pitchFamily="34" charset="0"/>
              <a:buChar char="•"/>
              <a:defRPr/>
            </a:pPr>
            <a:r>
              <a:rPr lang="en-GB" sz="2000" dirty="0" smtClean="0">
                <a:ea typeface="Calibri"/>
                <a:cs typeface="Times New Roman"/>
              </a:rPr>
              <a:t>Persistent infection can lead to lesions, warts or in some cases, HPV-related cancers.</a:t>
            </a:r>
            <a:endParaRPr lang="en-GB" sz="2000" dirty="0">
              <a:ea typeface="Calibri"/>
              <a:cs typeface="Arial"/>
            </a:endParaRPr>
          </a:p>
          <a:p>
            <a:pPr>
              <a:spcAft>
                <a:spcPts val="0"/>
              </a:spcAft>
              <a:buFont typeface="Arial" panose="020B0604020202020204" pitchFamily="34" charset="0"/>
              <a:buChar char="•"/>
              <a:defRPr/>
            </a:pPr>
            <a:r>
              <a:rPr lang="en-GB" sz="2000" dirty="0" smtClean="0">
                <a:ea typeface="Calibri"/>
                <a:cs typeface="Arial"/>
              </a:rPr>
              <a:t>Genital </a:t>
            </a:r>
            <a:r>
              <a:rPr lang="en-GB" sz="2000" dirty="0">
                <a:ea typeface="Calibri"/>
                <a:cs typeface="Arial"/>
              </a:rPr>
              <a:t>HPV infections are spread primarily by sexual </a:t>
            </a:r>
            <a:r>
              <a:rPr lang="en-GB" sz="2000" dirty="0" smtClean="0">
                <a:ea typeface="Calibri"/>
                <a:cs typeface="Arial"/>
              </a:rPr>
              <a:t>contact.</a:t>
            </a:r>
            <a:endParaRPr lang="en-GB" sz="2000" dirty="0">
              <a:ea typeface="Calibri"/>
              <a:cs typeface="Times New Roman"/>
            </a:endParaRPr>
          </a:p>
          <a:p>
            <a:pPr>
              <a:spcAft>
                <a:spcPts val="0"/>
              </a:spcAft>
              <a:buFont typeface="Arial" panose="020B0604020202020204" pitchFamily="34" charset="0"/>
              <a:buChar char="•"/>
              <a:defRPr/>
            </a:pPr>
            <a:r>
              <a:rPr lang="en-GB" sz="2000" dirty="0">
                <a:ea typeface="Calibri"/>
                <a:cs typeface="Arial"/>
              </a:rPr>
              <a:t>Risk factors for acquiring HPV </a:t>
            </a:r>
            <a:r>
              <a:rPr lang="en-GB" sz="2000" dirty="0" smtClean="0">
                <a:ea typeface="Calibri"/>
                <a:cs typeface="Arial"/>
              </a:rPr>
              <a:t>are </a:t>
            </a:r>
            <a:r>
              <a:rPr lang="en-GB" sz="2000" dirty="0">
                <a:ea typeface="Calibri"/>
                <a:cs typeface="Arial"/>
              </a:rPr>
              <a:t>related to sexual behaviour</a:t>
            </a:r>
            <a:r>
              <a:rPr lang="en-GB" sz="2000" dirty="0" smtClean="0">
                <a:ea typeface="Calibri"/>
                <a:cs typeface="Arial"/>
              </a:rPr>
              <a:t>.</a:t>
            </a:r>
          </a:p>
          <a:p>
            <a:pPr>
              <a:spcAft>
                <a:spcPts val="0"/>
              </a:spcAft>
              <a:buFont typeface="Arial" panose="020B0604020202020204" pitchFamily="34" charset="0"/>
              <a:buChar char="•"/>
              <a:defRPr/>
            </a:pPr>
            <a:r>
              <a:rPr lang="en-GB" sz="2000" dirty="0" smtClean="0">
                <a:ea typeface="Calibri"/>
                <a:cs typeface="Arial"/>
              </a:rPr>
              <a:t>The </a:t>
            </a:r>
            <a:r>
              <a:rPr lang="en-GB" sz="2000" dirty="0">
                <a:ea typeface="Calibri"/>
                <a:cs typeface="Arial"/>
              </a:rPr>
              <a:t>use of </a:t>
            </a:r>
            <a:r>
              <a:rPr lang="en-GB" sz="2000" dirty="0" smtClean="0">
                <a:ea typeface="Calibri"/>
                <a:cs typeface="Arial"/>
              </a:rPr>
              <a:t>condoms reduces, </a:t>
            </a:r>
            <a:r>
              <a:rPr lang="en-GB" sz="2000" dirty="0">
                <a:ea typeface="Calibri"/>
                <a:cs typeface="Arial"/>
              </a:rPr>
              <a:t>but does not eliminate the risk of sexual transmission</a:t>
            </a:r>
            <a:r>
              <a:rPr lang="en-GB" sz="2000" dirty="0" smtClean="0">
                <a:ea typeface="Calibri"/>
                <a:cs typeface="Arial"/>
              </a:rPr>
              <a:t>.</a:t>
            </a:r>
            <a:endParaRPr lang="en-GB" sz="2000" dirty="0">
              <a:ea typeface="Calibri"/>
              <a:cs typeface="Times New Roman"/>
            </a:endParaRPr>
          </a:p>
        </p:txBody>
      </p:sp>
    </p:spTree>
    <p:extLst>
      <p:ext uri="{BB962C8B-B14F-4D97-AF65-F5344CB8AC3E}">
        <p14:creationId xmlns:p14="http://schemas.microsoft.com/office/powerpoint/2010/main" val="358860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39472" cy="1143000"/>
          </a:xfrm>
        </p:spPr>
        <p:txBody>
          <a:bodyPr/>
          <a:lstStyle/>
          <a:p>
            <a:pPr algn="ctr"/>
            <a:r>
              <a:rPr lang="en-GB" sz="2800" dirty="0" smtClean="0"/>
              <a:t>Indirect protection through reduced </a:t>
            </a:r>
            <a:br>
              <a:rPr lang="en-GB" sz="2800" dirty="0" smtClean="0"/>
            </a:br>
            <a:r>
              <a:rPr lang="en-GB" sz="2800" dirty="0" smtClean="0"/>
              <a:t>transmission</a:t>
            </a:r>
            <a:endParaRPr lang="en-GB" sz="2800"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800" b="8886"/>
          <a:stretch/>
        </p:blipFill>
        <p:spPr bwMode="auto">
          <a:xfrm>
            <a:off x="1043608" y="1628799"/>
            <a:ext cx="7193023"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91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143000"/>
          </a:xfrm>
        </p:spPr>
        <p:txBody>
          <a:bodyPr/>
          <a:lstStyle/>
          <a:p>
            <a:pPr algn="ctr"/>
            <a:r>
              <a:rPr lang="en-GB" dirty="0" smtClean="0"/>
              <a:t>HPV and cervical cancer</a:t>
            </a:r>
            <a:endParaRPr lang="en-GB" dirty="0"/>
          </a:p>
        </p:txBody>
      </p:sp>
      <p:sp>
        <p:nvSpPr>
          <p:cNvPr id="3" name="Content Placeholder 2"/>
          <p:cNvSpPr>
            <a:spLocks noGrp="1"/>
          </p:cNvSpPr>
          <p:nvPr>
            <p:ph idx="1"/>
          </p:nvPr>
        </p:nvSpPr>
        <p:spPr>
          <a:xfrm>
            <a:off x="395536" y="1524000"/>
            <a:ext cx="8568952" cy="4038600"/>
          </a:xfrm>
        </p:spPr>
        <p:txBody>
          <a:bodyPr/>
          <a:lstStyle/>
          <a:p>
            <a:pPr marL="457200" indent="-457200">
              <a:buFont typeface="Arial" panose="020B0604020202020204" pitchFamily="34" charset="0"/>
              <a:buChar char="•"/>
            </a:pPr>
            <a:r>
              <a:rPr lang="en-GB" sz="2400" dirty="0" smtClean="0"/>
              <a:t>Persistent infection with high-risk HPV is detectable in more than 99% of all cervical cancers.</a:t>
            </a:r>
          </a:p>
          <a:p>
            <a:pPr marL="457200" indent="-457200">
              <a:buFont typeface="Arial" panose="020B0604020202020204" pitchFamily="34" charset="0"/>
              <a:buChar char="•"/>
            </a:pPr>
            <a:r>
              <a:rPr lang="en-GB" sz="2400" dirty="0" smtClean="0"/>
              <a:t>The Gardasil vaccine protects against the two types of HPV infection that are found in more than 70% of cases of cervical cancer (HPV 16 and 18).</a:t>
            </a:r>
          </a:p>
          <a:p>
            <a:pPr marL="457200" indent="-457200">
              <a:buFont typeface="Arial" panose="020B0604020202020204" pitchFamily="34" charset="0"/>
              <a:buChar char="•"/>
            </a:pPr>
            <a:r>
              <a:rPr lang="en-GB" sz="2400" dirty="0" smtClean="0"/>
              <a:t>In N. Ireland there are around 88 cases of cervical cancer diagnosed each </a:t>
            </a:r>
            <a:r>
              <a:rPr lang="en-GB" sz="2400" dirty="0"/>
              <a:t>year </a:t>
            </a:r>
            <a:r>
              <a:rPr lang="en-GB" sz="2400" dirty="0" smtClean="0"/>
              <a:t>and an average of 22 women die from the disease.  Additionally, there are 1,106 cases of cervical carcinoma in-situ diagnosed here each year.  </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592107541"/>
      </p:ext>
    </p:extLst>
  </p:cSld>
  <p:clrMapOvr>
    <a:masterClrMapping/>
  </p:clrMapOvr>
</p:sld>
</file>

<file path=ppt/theme/theme1.xml><?xml version="1.0" encoding="utf-8"?>
<a:theme xmlns:a="http://schemas.openxmlformats.org/drawingml/2006/main" name="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tx1"/>
            </a:solidFill>
            <a:effectLst/>
            <a:latin typeface="Times New Roman"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tx1"/>
            </a:solidFill>
            <a:effectLst/>
            <a:latin typeface="Times New Roman" pitchFamily="8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3249</TotalTime>
  <Words>5407</Words>
  <Application>Microsoft Office PowerPoint</Application>
  <PresentationFormat>On-screen Show (4:3)</PresentationFormat>
  <Paragraphs>497</Paragraphs>
  <Slides>47</Slides>
  <Notes>33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BHSCT_white</vt:lpstr>
      <vt:lpstr>Default Design</vt:lpstr>
      <vt:lpstr>HPV adolescent  vaccination programme   August 2019</vt:lpstr>
      <vt:lpstr>Aims of Resource</vt:lpstr>
      <vt:lpstr>Key messages</vt:lpstr>
      <vt:lpstr>HPV</vt:lpstr>
      <vt:lpstr>Human Papilloma Virus (HPV)</vt:lpstr>
      <vt:lpstr>Human Papillomavirus (HPV)</vt:lpstr>
      <vt:lpstr>HPV transmission and disease</vt:lpstr>
      <vt:lpstr>Indirect protection through reduced  transmission</vt:lpstr>
      <vt:lpstr>HPV and cervical cancer</vt:lpstr>
      <vt:lpstr>HPV vaccination in N. Ireland</vt:lpstr>
      <vt:lpstr>Why the vaccine programme is being  extended to include boys</vt:lpstr>
      <vt:lpstr>HPV associated cancers in men</vt:lpstr>
      <vt:lpstr>HPV epidemiology before introduction  of the national screening programme in 2008</vt:lpstr>
      <vt:lpstr>Impact of the vaccination  programme on HPV infection </vt:lpstr>
      <vt:lpstr>Individual type-specific prevalence  among 16-18 year old females in England</vt:lpstr>
      <vt:lpstr>Changes in post-vaccination HPV (16 &amp;/or 18) prevalence in England: 16-18 year old females</vt:lpstr>
      <vt:lpstr>Pre and post vaccine HPV prevalence in 20 year old females entering  the cervical screening programme in Scotland </vt:lpstr>
      <vt:lpstr>PowerPoint Presentation</vt:lpstr>
      <vt:lpstr>Impact on cervical disease</vt:lpstr>
      <vt:lpstr>Disease Percentage of 20 year old women diagnosed  with CIN 2/CIN3+ by birth cohort </vt:lpstr>
      <vt:lpstr>Hpv vaccine</vt:lpstr>
      <vt:lpstr>Recommended HPV Vaccine:  Gardasil</vt:lpstr>
      <vt:lpstr>HPV Vaccines</vt:lpstr>
      <vt:lpstr>HPV vaccine</vt:lpstr>
      <vt:lpstr>Gardasil vaccine safety</vt:lpstr>
      <vt:lpstr>Vaccine safety reviews</vt:lpstr>
      <vt:lpstr>Gardasil Vaccine Schedule</vt:lpstr>
      <vt:lpstr>Gardasil vaccine schedule cont.</vt:lpstr>
      <vt:lpstr>Gardasil vaccine schedule cont.</vt:lpstr>
      <vt:lpstr>Administration of Gardasil</vt:lpstr>
      <vt:lpstr>Administration of Gardasil cont.</vt:lpstr>
      <vt:lpstr>Contraindications and precautions to Gardasil</vt:lpstr>
      <vt:lpstr>Possible adverse reactions </vt:lpstr>
      <vt:lpstr>Reporting adverse reactions</vt:lpstr>
      <vt:lpstr>Immunosuppression and HIV</vt:lpstr>
      <vt:lpstr>Pregnancy and breastfeeding</vt:lpstr>
      <vt:lpstr>Storage of Gardasil</vt:lpstr>
      <vt:lpstr>Vaccine stock management</vt:lpstr>
      <vt:lpstr>Potential implications for cervical screening programmes?</vt:lpstr>
      <vt:lpstr>Attitudinal survey (Eng): 13-15  year olds and their parents</vt:lpstr>
      <vt:lpstr>HPV vaccine uptake</vt:lpstr>
      <vt:lpstr>PowerPoint Presentation</vt:lpstr>
      <vt:lpstr>PowerPoint Presentation</vt:lpstr>
      <vt:lpstr>PowerPoint Presentation</vt:lpstr>
      <vt:lpstr>HPV MSM</vt:lpstr>
      <vt:lpstr>Key messages </vt:lpstr>
      <vt:lpstr>Resources</vt:lpstr>
    </vt:vector>
  </TitlesOfParts>
  <Company>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girls programme</dc:title>
  <dc:creator>Grainne McKeown</dc:creator>
  <cp:lastModifiedBy>Claire Neill</cp:lastModifiedBy>
  <cp:revision>181</cp:revision>
  <dcterms:created xsi:type="dcterms:W3CDTF">2019-08-06T10:11:27Z</dcterms:created>
  <dcterms:modified xsi:type="dcterms:W3CDTF">2019-08-15T09:03:56Z</dcterms:modified>
</cp:coreProperties>
</file>